
<file path=[Content_Types].xml><?xml version="1.0" encoding="utf-8"?>
<Types xmlns="http://schemas.openxmlformats.org/package/2006/content-types">
  <Default Extension="tmp" ContentType="image/png"/>
  <Default Extension="bin" ContentType="application/vnd.openxmlformats-officedocument.oleObject"/>
  <Default Extension="png" ContentType="image/png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rts/chart1.xml" ContentType="application/vnd.openxmlformats-officedocument.drawingml.chart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9" r:id="rId1"/>
  </p:sldMasterIdLst>
  <p:notesMasterIdLst>
    <p:notesMasterId r:id="rId37"/>
  </p:notesMasterIdLst>
  <p:handoutMasterIdLst>
    <p:handoutMasterId r:id="rId38"/>
  </p:handoutMasterIdLst>
  <p:sldIdLst>
    <p:sldId id="256" r:id="rId2"/>
    <p:sldId id="557" r:id="rId3"/>
    <p:sldId id="519" r:id="rId4"/>
    <p:sldId id="465" r:id="rId5"/>
    <p:sldId id="466" r:id="rId6"/>
    <p:sldId id="413" r:id="rId7"/>
    <p:sldId id="415" r:id="rId8"/>
    <p:sldId id="441" r:id="rId9"/>
    <p:sldId id="482" r:id="rId10"/>
    <p:sldId id="483" r:id="rId11"/>
    <p:sldId id="523" r:id="rId12"/>
    <p:sldId id="524" r:id="rId13"/>
    <p:sldId id="414" r:id="rId14"/>
    <p:sldId id="484" r:id="rId15"/>
    <p:sldId id="471" r:id="rId16"/>
    <p:sldId id="485" r:id="rId17"/>
    <p:sldId id="525" r:id="rId18"/>
    <p:sldId id="526" r:id="rId19"/>
    <p:sldId id="527" r:id="rId20"/>
    <p:sldId id="500" r:id="rId21"/>
    <p:sldId id="559" r:id="rId22"/>
    <p:sldId id="488" r:id="rId23"/>
    <p:sldId id="489" r:id="rId24"/>
    <p:sldId id="501" r:id="rId25"/>
    <p:sldId id="490" r:id="rId26"/>
    <p:sldId id="491" r:id="rId27"/>
    <p:sldId id="492" r:id="rId28"/>
    <p:sldId id="493" r:id="rId29"/>
    <p:sldId id="494" r:id="rId30"/>
    <p:sldId id="554" r:id="rId31"/>
    <p:sldId id="555" r:id="rId32"/>
    <p:sldId id="556" r:id="rId33"/>
    <p:sldId id="529" r:id="rId34"/>
    <p:sldId id="530" r:id="rId35"/>
    <p:sldId id="528" r:id="rId36"/>
  </p:sldIdLst>
  <p:sldSz cx="9144000" cy="6858000" type="screen4x3"/>
  <p:notesSz cx="9601200" cy="7315200"/>
  <p:defaultTextStyle>
    <a:defPPr>
      <a:defRPr lang="el-GR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1C2AE2F9-635C-459F-8A53-4ECE274B677F}">
          <p14:sldIdLst>
            <p14:sldId id="256"/>
            <p14:sldId id="557"/>
            <p14:sldId id="519"/>
            <p14:sldId id="465"/>
            <p14:sldId id="466"/>
            <p14:sldId id="413"/>
            <p14:sldId id="415"/>
            <p14:sldId id="441"/>
            <p14:sldId id="482"/>
            <p14:sldId id="483"/>
            <p14:sldId id="523"/>
            <p14:sldId id="524"/>
            <p14:sldId id="414"/>
            <p14:sldId id="484"/>
            <p14:sldId id="471"/>
            <p14:sldId id="485"/>
            <p14:sldId id="525"/>
            <p14:sldId id="526"/>
            <p14:sldId id="527"/>
            <p14:sldId id="500"/>
            <p14:sldId id="559"/>
            <p14:sldId id="488"/>
            <p14:sldId id="489"/>
            <p14:sldId id="501"/>
            <p14:sldId id="490"/>
            <p14:sldId id="491"/>
            <p14:sldId id="492"/>
            <p14:sldId id="493"/>
            <p14:sldId id="494"/>
            <p14:sldId id="554"/>
            <p14:sldId id="555"/>
            <p14:sldId id="556"/>
            <p14:sldId id="529"/>
            <p14:sldId id="530"/>
            <p14:sldId id="52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296">
          <p15:clr>
            <a:srgbClr val="A4A3A4"/>
          </p15:clr>
        </p15:guide>
        <p15:guide id="2" pos="437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304">
          <p15:clr>
            <a:srgbClr val="A4A3A4"/>
          </p15:clr>
        </p15:guide>
        <p15:guide id="2" pos="3024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eynep" initials="Z" lastIdx="6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4" hiddenSlides="1" frameSlides="1"/>
  <p:clrMru>
    <a:srgbClr val="000000"/>
    <a:srgbClr val="FF3399"/>
    <a:srgbClr val="99CCFF"/>
    <a:srgbClr val="FF0000"/>
    <a:srgbClr val="E7E7FF"/>
    <a:srgbClr val="3366FF"/>
    <a:srgbClr val="0000CC"/>
    <a:srgbClr val="E1F4FF"/>
    <a:srgbClr val="5F5F5F"/>
    <a:srgbClr val="00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929" autoAdjust="0"/>
    <p:restoredTop sz="87469" autoAdjust="0"/>
  </p:normalViewPr>
  <p:slideViewPr>
    <p:cSldViewPr>
      <p:cViewPr varScale="1">
        <p:scale>
          <a:sx n="88" d="100"/>
          <a:sy n="88" d="100"/>
        </p:scale>
        <p:origin x="902" y="53"/>
      </p:cViewPr>
      <p:guideLst>
        <p:guide orient="horz" pos="2296"/>
        <p:guide pos="4377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12720"/>
    </p:cViewPr>
  </p:sorterViewPr>
  <p:notesViewPr>
    <p:cSldViewPr>
      <p:cViewPr varScale="1">
        <p:scale>
          <a:sx n="58" d="100"/>
          <a:sy n="58" d="100"/>
        </p:scale>
        <p:origin x="-852" y="-96"/>
      </p:cViewPr>
      <p:guideLst>
        <p:guide orient="horz" pos="2304"/>
        <p:guide pos="302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commentAuthors" Target="commentAuthor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D:\projects\000-papers\general\habil\vortrag\svd_map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4"/>
          <c:order val="0"/>
          <c:tx>
            <c:strRef>
              <c:f>Tabelle1!$A$6</c:f>
              <c:strCache>
                <c:ptCount val="1"/>
                <c:pt idx="0">
                  <c:v>Terminator</c:v>
                </c:pt>
              </c:strCache>
            </c:strRef>
          </c:tx>
          <c:spPr>
            <a:ln w="28575">
              <a:noFill/>
            </a:ln>
          </c:spPr>
          <c:xVal>
            <c:numRef>
              <c:f>Tabelle1!$B$6</c:f>
              <c:numCache>
                <c:formatCode>General</c:formatCode>
                <c:ptCount val="1"/>
                <c:pt idx="0">
                  <c:v>-0.44</c:v>
                </c:pt>
              </c:numCache>
            </c:numRef>
          </c:xVal>
          <c:yVal>
            <c:numRef>
              <c:f>Tabelle1!$C$6</c:f>
              <c:numCache>
                <c:formatCode>General</c:formatCode>
                <c:ptCount val="1"/>
                <c:pt idx="0">
                  <c:v>0.58000000000000007</c:v>
                </c:pt>
              </c:numCache>
            </c:numRef>
          </c:y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C513-46EC-BB7F-DD9E92E9CA7B}"/>
            </c:ext>
          </c:extLst>
        </c:ser>
        <c:ser>
          <c:idx val="6"/>
          <c:order val="1"/>
          <c:tx>
            <c:strRef>
              <c:f>Tabelle1!$A$8</c:f>
              <c:strCache>
                <c:ptCount val="1"/>
                <c:pt idx="0">
                  <c:v>Twins</c:v>
                </c:pt>
              </c:strCache>
            </c:strRef>
          </c:tx>
          <c:spPr>
            <a:ln w="28575">
              <a:noFill/>
            </a:ln>
          </c:spPr>
          <c:xVal>
            <c:numRef>
              <c:f>Tabelle1!$B$8</c:f>
              <c:numCache>
                <c:formatCode>General</c:formatCode>
                <c:ptCount val="1"/>
                <c:pt idx="0">
                  <c:v>6.0000000000000032E-2</c:v>
                </c:pt>
              </c:numCache>
            </c:numRef>
          </c:xVal>
          <c:yVal>
            <c:numRef>
              <c:f>Tabelle1!$C$8</c:f>
              <c:numCache>
                <c:formatCode>General</c:formatCode>
                <c:ptCount val="1"/>
                <c:pt idx="0">
                  <c:v>0.26</c:v>
                </c:pt>
              </c:numCache>
            </c:numRef>
          </c:y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1-C513-46EC-BB7F-DD9E92E9CA7B}"/>
            </c:ext>
          </c:extLst>
        </c:ser>
        <c:ser>
          <c:idx val="8"/>
          <c:order val="2"/>
          <c:tx>
            <c:strRef>
              <c:f>Tabelle1!$A$10</c:f>
              <c:strCache>
                <c:ptCount val="1"/>
                <c:pt idx="0">
                  <c:v>Pretty Woman</c:v>
                </c:pt>
              </c:strCache>
            </c:strRef>
          </c:tx>
          <c:spPr>
            <a:ln w="28575">
              <a:noFill/>
            </a:ln>
          </c:spPr>
          <c:xVal>
            <c:numRef>
              <c:f>Tabelle1!$B$10</c:f>
              <c:numCache>
                <c:formatCode>General</c:formatCode>
                <c:ptCount val="1"/>
                <c:pt idx="0">
                  <c:v>0.56999999999999995</c:v>
                </c:pt>
              </c:numCache>
            </c:numRef>
          </c:xVal>
          <c:yVal>
            <c:numRef>
              <c:f>Tabelle1!$C$10</c:f>
              <c:numCache>
                <c:formatCode>General</c:formatCode>
                <c:ptCount val="1"/>
                <c:pt idx="0">
                  <c:v>-0.36000000000000021</c:v>
                </c:pt>
              </c:numCache>
            </c:numRef>
          </c:y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2-C513-46EC-BB7F-DD9E92E9CA7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02261280"/>
        <c:axId val="202261840"/>
      </c:scatterChart>
      <c:valAx>
        <c:axId val="202261280"/>
        <c:scaling>
          <c:orientation val="minMax"/>
          <c:max val="1"/>
          <c:min val="-1"/>
        </c:scaling>
        <c:delete val="0"/>
        <c:axPos val="b"/>
        <c:numFmt formatCode="General" sourceLinked="1"/>
        <c:majorTickMark val="out"/>
        <c:minorTickMark val="none"/>
        <c:tickLblPos val="nextTo"/>
        <c:crossAx val="202261840"/>
        <c:crossesAt val="0"/>
        <c:crossBetween val="midCat"/>
      </c:valAx>
      <c:valAx>
        <c:axId val="202261840"/>
        <c:scaling>
          <c:orientation val="minMax"/>
          <c:max val="1"/>
          <c:min val="-1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202261280"/>
        <c:crossesAt val="0"/>
        <c:crossBetween val="midCat"/>
      </c:valAx>
      <c:spPr>
        <a:noFill/>
        <a:ln>
          <a:noFill/>
        </a:ln>
      </c:spPr>
    </c:plotArea>
    <c:plotVisOnly val="1"/>
    <c:dispBlanksAs val="gap"/>
    <c:showDLblsOverMax val="0"/>
  </c:chart>
  <c:externalData r:id="rId1">
    <c:autoUpdate val="0"/>
  </c:externalData>
</c:chartSpace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6.wmf"/><Relationship Id="rId1" Type="http://schemas.openxmlformats.org/officeDocument/2006/relationships/image" Target="../media/image5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3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160838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7033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438775" y="0"/>
            <a:ext cx="4160838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7034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6948488"/>
            <a:ext cx="4160838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7034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438775" y="6948488"/>
            <a:ext cx="4160838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96111585-4667-41EE-BD41-118EF412ED4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098417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160838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 eaLnBrk="1" hangingPunct="1">
              <a:defRPr sz="13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438775" y="0"/>
            <a:ext cx="4160838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 eaLnBrk="1" hangingPunct="1">
              <a:defRPr sz="13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05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971800" y="549275"/>
            <a:ext cx="3657600" cy="27432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994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60438" y="3475038"/>
            <a:ext cx="7680325" cy="329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l-GR" noProof="0"/>
              <a:t>Click to edit Master text styles</a:t>
            </a:r>
          </a:p>
          <a:p>
            <a:pPr lvl="1"/>
            <a:r>
              <a:rPr lang="el-GR" noProof="0"/>
              <a:t>Second level</a:t>
            </a:r>
          </a:p>
          <a:p>
            <a:pPr lvl="2"/>
            <a:r>
              <a:rPr lang="el-GR" noProof="0"/>
              <a:t>Third level</a:t>
            </a:r>
          </a:p>
          <a:p>
            <a:pPr lvl="3"/>
            <a:r>
              <a:rPr lang="el-GR" noProof="0"/>
              <a:t>Fourth level</a:t>
            </a:r>
          </a:p>
          <a:p>
            <a:pPr lvl="4"/>
            <a:r>
              <a:rPr lang="el-GR" noProof="0"/>
              <a:t>Fifth level</a:t>
            </a:r>
          </a:p>
        </p:txBody>
      </p:sp>
      <p:sp>
        <p:nvSpPr>
          <p:cNvPr id="3994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6948488"/>
            <a:ext cx="4160838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 eaLnBrk="1" hangingPunct="1">
              <a:defRPr sz="13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994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438775" y="6948488"/>
            <a:ext cx="4160838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 eaLnBrk="1" hangingPunct="1">
              <a:defRPr sz="1300"/>
            </a:lvl1pPr>
          </a:lstStyle>
          <a:p>
            <a:pPr>
              <a:defRPr/>
            </a:pPr>
            <a:fld id="{9CA4FF63-108E-4331-BE5B-EAEB49858606}" type="slidenum">
              <a:rPr lang="el-GR" altLang="zh-CN"/>
              <a:pPr>
                <a:defRPr/>
              </a:pPr>
              <a:t>‹#›</a:t>
            </a:fld>
            <a:endParaRPr lang="el-GR" altLang="zh-CN"/>
          </a:p>
        </p:txBody>
      </p:sp>
    </p:spTree>
    <p:extLst>
      <p:ext uri="{BB962C8B-B14F-4D97-AF65-F5344CB8AC3E}">
        <p14:creationId xmlns:p14="http://schemas.microsoft.com/office/powerpoint/2010/main" val="152336059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65" charset="0"/>
        <a:ea typeface="ＭＳ Ｐゴシック" panose="020B0600070205080204" pitchFamily="34" charset="-128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65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65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65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65" charset="0"/>
        <a:ea typeface="ＭＳ Ｐゴシック" panose="020B0600070205080204" pitchFamily="34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mp.weixin.qq.com/s?__biz=MjM5NzA1MTcyMA==&amp;mid=2651167881&amp;idx=1&amp;sn=f53ac4323a0089851c2e63d134b7a339&amp;chksm=bd2ed0ae8a5959b84391a2c5885a537284e9ca9391ff0d0aaf33288d3ba2a07d813651c09f29&amp;mpshare=1&amp;scene=1&amp;srcid=0825Q1K2TrUQ2LEoqlBWcCXc&amp;sharer_sharetime=1575378209912&amp;sharer_shareid=c97d86cd8de8ce5e369c723c9b205bcf&amp;key=700431811b710b7ad8b600eba5dc2bc7afe42dcaa25afadf7f5452205217ec05cc6956a5055f8826e792713747e18d60315ad31d9b3f4b10581067e5cc8085a4e647de46cc9599b75011ac9c5f82873d&amp;ascene=1&amp;uin=MTcxMzI2MzA2MA==&amp;devicetype=Windows+7&amp;version=62070158&amp;lang=zh_CN&amp;pass_ticket=7cqr39Q2l9NpFsKuTE365ZvJi9b81I5NG+xqHYpIDm6xk8xo+cBlZwnSK4Oy7z3i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B0B36B43-15A7-4929-9267-9E887C687C11}" type="slidenum">
              <a:rPr lang="el-GR" altLang="zh-CN" sz="1300" smtClean="0"/>
              <a:pPr>
                <a:spcBef>
                  <a:spcPct val="0"/>
                </a:spcBef>
              </a:pPr>
              <a:t>1</a:t>
            </a:fld>
            <a:endParaRPr lang="el-GR" altLang="zh-CN" sz="1300"/>
          </a:p>
        </p:txBody>
      </p:sp>
      <p:sp>
        <p:nvSpPr>
          <p:cNvPr id="51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zh-CN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55380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7A11710-6318-4617-9CDC-41D645B51453}" type="slidenum">
              <a:rPr lang="de-DE" smtClean="0"/>
              <a:pPr>
                <a:defRPr/>
              </a:pPr>
              <a:t>11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680018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7A11710-6318-4617-9CDC-41D645B51453}" type="slidenum">
              <a:rPr lang="de-DE" smtClean="0"/>
              <a:pPr>
                <a:defRPr/>
              </a:pPr>
              <a:t>12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552042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7A11710-6318-4617-9CDC-41D645B51453}" type="slidenum">
              <a:rPr lang="de-DE" smtClean="0"/>
              <a:pPr>
                <a:defRPr/>
              </a:pPr>
              <a:t>13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324244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7A11710-6318-4617-9CDC-41D645B51453}" type="slidenum">
              <a:rPr lang="de-DE" smtClean="0"/>
              <a:pPr>
                <a:defRPr/>
              </a:pPr>
              <a:t>19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115744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https://mp.weixin.qq.com/s?__biz=MjM5NzA1MTcyMA==&amp;mid=2651167881&amp;idx=1&amp;sn=f53ac4323a0089851c2e63d134b7a339&amp;chksm=bd2ed0ae8a5959b84391a2c5885a537284e9ca9391ff0d0aaf33288d3ba2a07d813651c09f29&amp;mpshare=1&amp;scene=1&amp;srcid=0825Q1K2TrUQ2LEoqlBWcCXc&amp;sharer_sharetime=1575378209912&amp;sharer_shareid=c97d86cd8de8ce5e369c723c9b205bcf&amp;key=700431811b710b7ad8b600eba5dc2bc7afe42dcaa25afadf7f5452205217ec05cc6956a5055f8826e792713747e18d60315ad31d9b3f4b10581067e5cc8085a4e647de46cc9599b75011ac9c5f82873d&amp;ascene=1&amp;uin=MTcxMzI2MzA2MA%3D%3D&amp;devicetype=Windows+7&amp;version=62070158&amp;lang=zh_CN&amp;pass_ticket=7cqr39Q2l9NpFsKuTE365ZvJi9b81I5NG%2BxqHYpIDm6xk8xo%2BcBlZwnSK4Oy7z3i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CA4FF63-108E-4331-BE5B-EAEB49858606}" type="slidenum">
              <a:rPr lang="el-GR" altLang="zh-CN" smtClean="0"/>
              <a:pPr>
                <a:defRPr/>
              </a:pPr>
              <a:t>2</a:t>
            </a:fld>
            <a:endParaRPr lang="el-GR" altLang="zh-CN"/>
          </a:p>
        </p:txBody>
      </p:sp>
    </p:spTree>
    <p:extLst>
      <p:ext uri="{BB962C8B-B14F-4D97-AF65-F5344CB8AC3E}">
        <p14:creationId xmlns:p14="http://schemas.microsoft.com/office/powerpoint/2010/main" val="32390195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7A11710-6318-4617-9CDC-41D645B51453}" type="slidenum">
              <a:rPr lang="de-DE" smtClean="0"/>
              <a:pPr>
                <a:defRPr/>
              </a:pPr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228159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7A11710-6318-4617-9CDC-41D645B51453}" type="slidenum">
              <a:rPr lang="de-DE" smtClean="0"/>
              <a:pPr>
                <a:defRPr/>
              </a:pPr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680630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7A11710-6318-4617-9CDC-41D645B51453}" type="slidenum">
              <a:rPr lang="de-DE" smtClean="0"/>
              <a:pPr>
                <a:defRPr/>
              </a:pPr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184715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7A11710-6318-4617-9CDC-41D645B51453}" type="slidenum">
              <a:rPr lang="de-DE" smtClean="0"/>
              <a:pPr>
                <a:defRPr/>
              </a:pPr>
              <a:t>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098044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7A11710-6318-4617-9CDC-41D645B51453}" type="slidenum">
              <a:rPr lang="de-DE" smtClean="0"/>
              <a:pPr>
                <a:defRPr/>
              </a:pPr>
              <a:t>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749266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Pure SVD can only operate on full, dense matrix.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CA4FF63-108E-4331-BE5B-EAEB49858606}" type="slidenum">
              <a:rPr lang="el-GR" altLang="zh-CN" smtClean="0"/>
              <a:pPr>
                <a:defRPr/>
              </a:pPr>
              <a:t>9</a:t>
            </a:fld>
            <a:endParaRPr lang="el-GR" altLang="zh-CN"/>
          </a:p>
        </p:txBody>
      </p:sp>
    </p:spTree>
    <p:extLst>
      <p:ext uri="{BB962C8B-B14F-4D97-AF65-F5344CB8AC3E}">
        <p14:creationId xmlns:p14="http://schemas.microsoft.com/office/powerpoint/2010/main" val="21399156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/>
              <a:t>Matlab</a:t>
            </a:r>
            <a:r>
              <a:rPr lang="en-US" altLang="zh-CN" dirty="0"/>
              <a:t> codes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CA4FF63-108E-4331-BE5B-EAEB49858606}" type="slidenum">
              <a:rPr lang="el-GR" altLang="zh-CN" smtClean="0"/>
              <a:pPr>
                <a:defRPr/>
              </a:pPr>
              <a:t>10</a:t>
            </a:fld>
            <a:endParaRPr lang="el-GR" altLang="zh-CN"/>
          </a:p>
        </p:txBody>
      </p:sp>
    </p:spTree>
    <p:extLst>
      <p:ext uri="{BB962C8B-B14F-4D97-AF65-F5344CB8AC3E}">
        <p14:creationId xmlns:p14="http://schemas.microsoft.com/office/powerpoint/2010/main" val="38967305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8" name="Rectangle 8"/>
          <p:cNvSpPr>
            <a:spLocks noGrp="1" noChangeArrowheads="1"/>
          </p:cNvSpPr>
          <p:nvPr>
            <p:ph type="subTitle" idx="1"/>
          </p:nvPr>
        </p:nvSpPr>
        <p:spPr>
          <a:xfrm>
            <a:off x="1692275" y="3789363"/>
            <a:ext cx="6119813" cy="1249362"/>
          </a:xfrm>
        </p:spPr>
        <p:txBody>
          <a:bodyPr anchor="ctr"/>
          <a:lstStyle>
            <a:lvl1pPr marL="0" indent="0" algn="ctr">
              <a:buFont typeface="Wingdings" pitchFamily="-65" charset="2"/>
              <a:buNone/>
              <a:defRPr/>
            </a:lvl1pPr>
          </a:lstStyle>
          <a:p>
            <a:r>
              <a:rPr lang="el-GR"/>
              <a:t>Click to edit Master subtitle style</a:t>
            </a:r>
          </a:p>
        </p:txBody>
      </p:sp>
      <p:sp>
        <p:nvSpPr>
          <p:cNvPr id="5132" name="AutoShape 12"/>
          <p:cNvSpPr>
            <a:spLocks noGrp="1" noChangeArrowheads="1"/>
          </p:cNvSpPr>
          <p:nvPr>
            <p:ph type="ctrTitle" sz="quarter"/>
          </p:nvPr>
        </p:nvSpPr>
        <p:spPr>
          <a:xfrm>
            <a:off x="468313" y="990600"/>
            <a:ext cx="8447087" cy="1905000"/>
          </a:xfrm>
          <a:prstGeom prst="roundRect">
            <a:avLst>
              <a:gd name="adj" fmla="val 50000"/>
            </a:avLst>
          </a:prstGeom>
          <a:noFill/>
        </p:spPr>
        <p:txBody>
          <a:bodyPr anchorCtr="0"/>
          <a:lstStyle>
            <a:lvl1pPr>
              <a:defRPr sz="4000"/>
            </a:lvl1pPr>
          </a:lstStyle>
          <a:p>
            <a:r>
              <a:rPr lang="el-GR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815173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756329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96075" y="260350"/>
            <a:ext cx="2124075" cy="611981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23850" y="260350"/>
            <a:ext cx="6219825" cy="611981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587352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2238"/>
            <a:ext cx="7543800" cy="1295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719263"/>
            <a:ext cx="4038600" cy="44116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19263"/>
            <a:ext cx="4038600" cy="44116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xmlns="" id="{EAAFC6BB-4B1C-48E9-A058-574C8FC48BB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21CCA20-109F-4713-A181-67F19B304E81}" type="datetimeFigureOut">
              <a:rPr lang="en-US"/>
              <a:pPr>
                <a:defRPr/>
              </a:pPr>
              <a:t>10/21/2020</a:t>
            </a:fld>
            <a:endParaRPr lang="en-US" alt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xmlns="" id="{6B7A4DB6-B3D6-4A3C-BABE-5213B214F4E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xmlns="" id="{DAC8BBA1-06A8-4ED8-9729-0E5F26FF964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8284E93-3AF6-4C28-8254-1B4CAE7B80B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491742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299770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05068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95288" y="1412875"/>
            <a:ext cx="4100512" cy="4967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12875"/>
            <a:ext cx="4100513" cy="4967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752715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452938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249142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00521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526683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601409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AutoShape 9"/>
          <p:cNvSpPr>
            <a:spLocks noGrp="1" noChangeArrowheads="1"/>
          </p:cNvSpPr>
          <p:nvPr>
            <p:ph type="title"/>
          </p:nvPr>
        </p:nvSpPr>
        <p:spPr bwMode="auto">
          <a:xfrm>
            <a:off x="323850" y="260350"/>
            <a:ext cx="8496300" cy="784225"/>
          </a:xfrm>
          <a:prstGeom prst="roundRect">
            <a:avLst>
              <a:gd name="adj" fmla="val 21667"/>
            </a:avLst>
          </a:prstGeom>
          <a:solidFill>
            <a:srgbClr val="E1F4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1" compatLnSpc="1">
            <a:prstTxWarp prst="textNoShape">
              <a:avLst/>
            </a:prstTxWarp>
          </a:bodyPr>
          <a:lstStyle/>
          <a:p>
            <a:pPr lvl="0"/>
            <a:r>
              <a:rPr lang="el-GR" altLang="zh-CN"/>
              <a:t>Click to edit Master title style</a:t>
            </a:r>
          </a:p>
        </p:txBody>
      </p:sp>
      <p:sp>
        <p:nvSpPr>
          <p:cNvPr id="1027" name="Rectangle 10"/>
          <p:cNvSpPr>
            <a:spLocks noGrp="1" noChangeArrowheads="1"/>
          </p:cNvSpPr>
          <p:nvPr>
            <p:ph type="body" idx="1"/>
          </p:nvPr>
        </p:nvSpPr>
        <p:spPr bwMode="auto">
          <a:xfrm>
            <a:off x="395288" y="1412875"/>
            <a:ext cx="8353425" cy="4967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l-GR" altLang="zh-CN"/>
              <a:t>Click to edit Master text styles</a:t>
            </a:r>
          </a:p>
          <a:p>
            <a:pPr lvl="1"/>
            <a:r>
              <a:rPr lang="el-GR" altLang="zh-CN"/>
              <a:t>Second level</a:t>
            </a:r>
          </a:p>
          <a:p>
            <a:pPr lvl="2"/>
            <a:r>
              <a:rPr lang="el-GR" altLang="zh-CN"/>
              <a:t>Third level</a:t>
            </a:r>
          </a:p>
          <a:p>
            <a:pPr lvl="3"/>
            <a:r>
              <a:rPr lang="el-GR" altLang="zh-CN"/>
              <a:t>Fourth level</a:t>
            </a:r>
          </a:p>
          <a:p>
            <a:pPr lvl="4"/>
            <a:r>
              <a:rPr lang="el-GR" altLang="zh-CN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</p:sldLayoutIdLst>
  <p:txStyles>
    <p:titleStyle>
      <a:lvl1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rgbClr val="000000"/>
          </a:solidFill>
          <a:latin typeface="+mj-lt"/>
          <a:ea typeface="ＭＳ Ｐゴシック" panose="020B0600070205080204" pitchFamily="34" charset="-128"/>
          <a:cs typeface="ＭＳ Ｐゴシック" charset="0"/>
        </a:defRPr>
      </a:lvl1pPr>
      <a:lvl2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rgbClr val="000000"/>
          </a:solidFill>
          <a:latin typeface="Arial" pitchFamily="-65" charset="0"/>
          <a:ea typeface="ＭＳ Ｐゴシック" panose="020B0600070205080204" pitchFamily="34" charset="-128"/>
          <a:cs typeface="ＭＳ Ｐゴシック" charset="0"/>
        </a:defRPr>
      </a:lvl2pPr>
      <a:lvl3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rgbClr val="000000"/>
          </a:solidFill>
          <a:latin typeface="Arial" pitchFamily="-65" charset="0"/>
          <a:ea typeface="ＭＳ Ｐゴシック" panose="020B0600070205080204" pitchFamily="34" charset="-128"/>
          <a:cs typeface="ＭＳ Ｐゴシック" charset="0"/>
        </a:defRPr>
      </a:lvl3pPr>
      <a:lvl4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rgbClr val="000000"/>
          </a:solidFill>
          <a:latin typeface="Arial" pitchFamily="-65" charset="0"/>
          <a:ea typeface="ＭＳ Ｐゴシック" panose="020B0600070205080204" pitchFamily="34" charset="-128"/>
          <a:cs typeface="ＭＳ Ｐゴシック" charset="0"/>
        </a:defRPr>
      </a:lvl4pPr>
      <a:lvl5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rgbClr val="000000"/>
          </a:solidFill>
          <a:latin typeface="Arial" pitchFamily="-65" charset="0"/>
          <a:ea typeface="ＭＳ Ｐゴシック" panose="020B0600070205080204" pitchFamily="34" charset="-128"/>
          <a:cs typeface="ＭＳ Ｐゴシック" charset="0"/>
        </a:defRPr>
      </a:lvl5pPr>
      <a:lvl6pPr marL="457200" algn="ctr" rtl="0" fontAlgn="base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rgbClr val="000000"/>
          </a:solidFill>
          <a:latin typeface="Arial" pitchFamily="-65" charset="0"/>
        </a:defRPr>
      </a:lvl6pPr>
      <a:lvl7pPr marL="914400" algn="ctr" rtl="0" fontAlgn="base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rgbClr val="000000"/>
          </a:solidFill>
          <a:latin typeface="Arial" pitchFamily="-65" charset="0"/>
        </a:defRPr>
      </a:lvl7pPr>
      <a:lvl8pPr marL="1371600" algn="ctr" rtl="0" fontAlgn="base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rgbClr val="000000"/>
          </a:solidFill>
          <a:latin typeface="Arial" pitchFamily="-65" charset="0"/>
        </a:defRPr>
      </a:lvl8pPr>
      <a:lvl9pPr marL="1828800" algn="ctr" rtl="0" fontAlgn="base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rgbClr val="000000"/>
          </a:solidFill>
          <a:latin typeface="Arial" pitchFamily="-65" charset="0"/>
        </a:defRPr>
      </a:lvl9pPr>
    </p:titleStyle>
    <p:bodyStyle>
      <a:lvl1pPr marL="280988" indent="-280988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75000"/>
        <a:buFont typeface="Wingdings" panose="05000000000000000000" pitchFamily="2" charset="2"/>
        <a:buChar char="l"/>
        <a:defRPr sz="2800">
          <a:solidFill>
            <a:srgbClr val="000000"/>
          </a:solidFill>
          <a:latin typeface="+mn-lt"/>
          <a:ea typeface="ＭＳ Ｐゴシック" panose="020B0600070205080204" pitchFamily="34" charset="-128"/>
          <a:cs typeface="ＭＳ Ｐゴシック" charset="0"/>
        </a:defRPr>
      </a:lvl1pPr>
      <a:lvl2pPr marL="682625" indent="-287338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75000"/>
        <a:buChar char="–"/>
        <a:defRPr sz="2400">
          <a:solidFill>
            <a:srgbClr val="000000"/>
          </a:solidFill>
          <a:latin typeface="+mn-lt"/>
          <a:ea typeface="ＭＳ Ｐゴシック" panose="020B0600070205080204" pitchFamily="34" charset="-128"/>
        </a:defRPr>
      </a:lvl2pPr>
      <a:lvl3pPr marL="1023938" indent="-227013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75000"/>
        <a:buFont typeface="Wingdings" panose="05000000000000000000" pitchFamily="2" charset="2"/>
        <a:buChar char="l"/>
        <a:defRPr sz="2000">
          <a:solidFill>
            <a:srgbClr val="000000"/>
          </a:solidFill>
          <a:latin typeface="+mn-lt"/>
          <a:ea typeface="ＭＳ Ｐゴシック" panose="020B0600070205080204" pitchFamily="34" charset="-128"/>
        </a:defRPr>
      </a:lvl3pPr>
      <a:lvl4pPr marL="1365250" indent="-227013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80000"/>
        <a:buChar char="–"/>
        <a:defRPr>
          <a:solidFill>
            <a:srgbClr val="000000"/>
          </a:solidFill>
          <a:latin typeface="+mn-lt"/>
          <a:ea typeface="ＭＳ Ｐゴシック" panose="020B0600070205080204" pitchFamily="34" charset="-128"/>
        </a:defRPr>
      </a:lvl4pPr>
      <a:lvl5pPr marL="1706563" indent="-227013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anose="05000000000000000000" pitchFamily="2" charset="2"/>
        <a:buChar char="l"/>
        <a:defRPr>
          <a:solidFill>
            <a:srgbClr val="000000"/>
          </a:solidFill>
          <a:latin typeface="+mn-lt"/>
          <a:ea typeface="ＭＳ Ｐゴシック" panose="020B0600070205080204" pitchFamily="34" charset="-128"/>
        </a:defRPr>
      </a:lvl5pPr>
      <a:lvl6pPr marL="2163763" indent="-227013" algn="l" rtl="0" fontAlgn="base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-65" charset="2"/>
        <a:buChar char="l"/>
        <a:defRPr>
          <a:solidFill>
            <a:srgbClr val="000000"/>
          </a:solidFill>
          <a:latin typeface="+mn-lt"/>
          <a:ea typeface="ＭＳ Ｐゴシック" pitchFamily="-65" charset="-128"/>
        </a:defRPr>
      </a:lvl6pPr>
      <a:lvl7pPr marL="2620963" indent="-227013" algn="l" rtl="0" fontAlgn="base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-65" charset="2"/>
        <a:buChar char="l"/>
        <a:defRPr>
          <a:solidFill>
            <a:srgbClr val="000000"/>
          </a:solidFill>
          <a:latin typeface="+mn-lt"/>
          <a:ea typeface="ＭＳ Ｐゴシック" pitchFamily="-65" charset="-128"/>
        </a:defRPr>
      </a:lvl7pPr>
      <a:lvl8pPr marL="3078163" indent="-227013" algn="l" rtl="0" fontAlgn="base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-65" charset="2"/>
        <a:buChar char="l"/>
        <a:defRPr>
          <a:solidFill>
            <a:srgbClr val="000000"/>
          </a:solidFill>
          <a:latin typeface="+mn-lt"/>
          <a:ea typeface="ＭＳ Ｐゴシック" pitchFamily="-65" charset="-128"/>
        </a:defRPr>
      </a:lvl8pPr>
      <a:lvl9pPr marL="3535363" indent="-227013" algn="l" rtl="0" fontAlgn="base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-65" charset="2"/>
        <a:buChar char="l"/>
        <a:defRPr>
          <a:solidFill>
            <a:srgbClr val="000000"/>
          </a:solidFill>
          <a:latin typeface="+mn-lt"/>
          <a:ea typeface="ＭＳ Ｐゴシック" pitchFamily="-65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wmf"/><Relationship Id="rId3" Type="http://schemas.openxmlformats.org/officeDocument/2006/relationships/notesSlide" Target="../notesSlides/notesSlide10.xml"/><Relationship Id="rId7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5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sifter.org/~simon/journal/20061211.html" TargetMode="External"/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m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mp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20.tmp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mp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mp"/><Relationship Id="rId2" Type="http://schemas.openxmlformats.org/officeDocument/2006/relationships/hyperlink" Target="https://github.com/guoguibing/librec/blob/2.0.0/core/src/main/java/net/librec/recommender/cf/rating/BiasedMFRecommender.java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tmp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mp"/><Relationship Id="rId2" Type="http://schemas.openxmlformats.org/officeDocument/2006/relationships/hyperlink" Target="https://github.com/guoguibing/librec/blob/2.0.0/core/src/main/java/net/librec/recommender/cf/rating/BiasedMFRecommender.java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uoguibing/librec/blob/2.0.0/core/src/main/java/net/librec/recommender/cf/rating/BiasedMFRecommender.java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905.01395.pdf" TargetMode="External"/><Relationship Id="rId2" Type="http://schemas.openxmlformats.org/officeDocument/2006/relationships/hyperlink" Target="https://datajobs.com/data-science-repo/Recommender-Systems-%5bNetflix%5d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albertauyeung.com/post/python-matrix-factorization/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mp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.tm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mp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AutoShape 2"/>
          <p:cNvSpPr>
            <a:spLocks noGrp="1" noChangeArrowheads="1"/>
          </p:cNvSpPr>
          <p:nvPr>
            <p:ph type="ctrTitle"/>
          </p:nvPr>
        </p:nvSpPr>
        <p:spPr>
          <a:xfrm>
            <a:off x="0" y="692150"/>
            <a:ext cx="9143999" cy="309721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E1F4FF"/>
                </a:solidFill>
              </a14:hiddenFill>
            </a:ext>
          </a:extLst>
        </p:spPr>
        <p:txBody>
          <a:bodyPr/>
          <a:lstStyle/>
          <a:p>
            <a:pPr eaLnBrk="1" hangingPunct="1">
              <a:lnSpc>
                <a:spcPct val="100000"/>
              </a:lnSpc>
              <a:spcBef>
                <a:spcPct val="60000"/>
              </a:spcBef>
            </a:pPr>
            <a:r>
              <a:rPr lang="en-US" altLang="zh-CN" sz="7400" dirty="0"/>
              <a:t>Chapter 2.3</a:t>
            </a:r>
            <a:br>
              <a:rPr lang="en-US" altLang="zh-CN" sz="7400" dirty="0"/>
            </a:br>
            <a:r>
              <a:rPr lang="en-US" altLang="zh-CN" sz="6000" dirty="0"/>
              <a:t>Latent Factor Models</a:t>
            </a:r>
            <a:endParaRPr lang="el-GR" altLang="zh-CN" sz="4400" dirty="0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80" y="3645024"/>
            <a:ext cx="2159000" cy="215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Singular Value Decomposition </a:t>
            </a:r>
            <a:r>
              <a:rPr lang="en-US" altLang="zh-CN" dirty="0">
                <a:cs typeface="Calibri" pitchFamily="34" charset="0"/>
              </a:rPr>
              <a:t>(4)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395287" y="1268760"/>
                <a:ext cx="8353425" cy="5328592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altLang="zh-CN" sz="1800" dirty="0"/>
                  <a:t>% The original rating matrix</a:t>
                </a:r>
              </a:p>
              <a:p>
                <a:pPr marL="0" indent="0">
                  <a:buNone/>
                </a:pPr>
                <a:r>
                  <a:rPr lang="en-US" altLang="zh-CN" sz="1800" dirty="0"/>
                  <a:t>R</a:t>
                </a:r>
                <a:r>
                  <a:rPr lang="en-US" altLang="zh-CN" sz="1800" baseline="-25000" dirty="0"/>
                  <a:t>0 </a:t>
                </a:r>
                <a:r>
                  <a:rPr lang="en-US" altLang="zh-CN" sz="1800" dirty="0"/>
                  <a:t>= [5 3 4 4 </a:t>
                </a:r>
                <a:r>
                  <a:rPr lang="en-US" altLang="zh-CN" sz="1800" dirty="0">
                    <a:solidFill>
                      <a:schemeClr val="accent1"/>
                    </a:solidFill>
                  </a:rPr>
                  <a:t>0</a:t>
                </a:r>
                <a:r>
                  <a:rPr lang="en-US" altLang="zh-CN" sz="1800" dirty="0"/>
                  <a:t>; 3 1 2 3 </a:t>
                </a:r>
                <a:r>
                  <a:rPr lang="en-US" altLang="zh-CN" sz="1800" dirty="0">
                    <a:solidFill>
                      <a:schemeClr val="accent1"/>
                    </a:solidFill>
                  </a:rPr>
                  <a:t>0</a:t>
                </a:r>
                <a:r>
                  <a:rPr lang="en-US" altLang="zh-CN" sz="1800" dirty="0"/>
                  <a:t>; 4 3 4 3 5; 3 3 1 5 4; 1 5 5 2 1];</a:t>
                </a:r>
              </a:p>
              <a:p>
                <a:pPr marL="0" indent="0">
                  <a:buNone/>
                </a:pPr>
                <a:endParaRPr lang="en-US" altLang="zh-CN" sz="1600" dirty="0"/>
              </a:p>
              <a:p>
                <a:pPr marL="0" indent="0">
                  <a:buNone/>
                </a:pPr>
                <a:r>
                  <a:rPr lang="en-US" altLang="zh-CN" sz="1800" dirty="0"/>
                  <a:t>% Step 1: Subtract user average rating</a:t>
                </a:r>
              </a:p>
              <a:p>
                <a:pPr marL="0" indent="0">
                  <a:buNone/>
                </a:pPr>
                <a:r>
                  <a:rPr lang="en-US" altLang="zh-CN" sz="1800" dirty="0"/>
                  <a:t>R</a:t>
                </a:r>
                <a:r>
                  <a:rPr lang="en-US" altLang="zh-CN" sz="1800" baseline="-25000" dirty="0"/>
                  <a:t>1</a:t>
                </a:r>
                <a:r>
                  <a:rPr lang="en-US" altLang="zh-CN" sz="1800" dirty="0"/>
                  <a:t> = [5 3 4 4 </a:t>
                </a:r>
                <a:r>
                  <a:rPr lang="en-US" altLang="zh-CN" sz="1800" dirty="0">
                    <a:solidFill>
                      <a:schemeClr val="accent1"/>
                    </a:solidFill>
                  </a:rPr>
                  <a:t>4</a:t>
                </a:r>
                <a:r>
                  <a:rPr lang="en-US" altLang="zh-CN" sz="1800" dirty="0"/>
                  <a:t>; 3 1 2 3 </a:t>
                </a:r>
                <a:r>
                  <a:rPr lang="en-US" altLang="zh-CN" sz="1800" dirty="0">
                    <a:solidFill>
                      <a:schemeClr val="accent1"/>
                    </a:solidFill>
                  </a:rPr>
                  <a:t>2.25</a:t>
                </a:r>
                <a:r>
                  <a:rPr lang="en-US" altLang="zh-CN" sz="1800" dirty="0"/>
                  <a:t>; 4 3 4 3 5; 3 3 1 5 4; 1 5 5 2 1];</a:t>
                </a:r>
              </a:p>
              <a:p>
                <a:pPr marL="0" indent="0">
                  <a:buNone/>
                </a:pPr>
                <a:r>
                  <a:rPr lang="en-US" altLang="zh-CN" sz="1800" dirty="0" err="1"/>
                  <a:t>userAvg</a:t>
                </a:r>
                <a:r>
                  <a:rPr lang="en-US" altLang="zh-CN" sz="1800" dirty="0"/>
                  <a:t> = mean(R</a:t>
                </a:r>
                <a:r>
                  <a:rPr lang="en-US" altLang="zh-CN" sz="1800" baseline="-25000" dirty="0"/>
                  <a:t>1</a:t>
                </a:r>
                <a:r>
                  <a:rPr lang="en-US" altLang="zh-CN" sz="1800" dirty="0"/>
                  <a:t>, 2); % user average rating</a:t>
                </a:r>
              </a:p>
              <a:p>
                <a:pPr marL="0" indent="0">
                  <a:buNone/>
                </a:pPr>
                <a:r>
                  <a:rPr lang="en-US" altLang="zh-CN" sz="1800" dirty="0"/>
                  <a:t>R = R</a:t>
                </a:r>
                <a:r>
                  <a:rPr lang="en-US" altLang="zh-CN" sz="1800" baseline="-25000" dirty="0"/>
                  <a:t>1</a:t>
                </a:r>
                <a:r>
                  <a:rPr lang="en-US" altLang="zh-CN" sz="1800" dirty="0"/>
                  <a:t> - </a:t>
                </a:r>
                <a:r>
                  <a:rPr lang="en-US" altLang="zh-CN" sz="1800" dirty="0" err="1"/>
                  <a:t>userAvg</a:t>
                </a:r>
                <a:r>
                  <a:rPr lang="en-US" altLang="zh-CN" sz="1800" dirty="0"/>
                  <a:t> * ones(1, 5); % subtract user average rating</a:t>
                </a:r>
              </a:p>
              <a:p>
                <a:pPr marL="0" indent="0">
                  <a:buNone/>
                </a:pPr>
                <a:endParaRPr lang="en-US" altLang="zh-CN" sz="1600" dirty="0"/>
              </a:p>
              <a:p>
                <a:pPr marL="0" indent="0">
                  <a:buNone/>
                </a:pPr>
                <a:r>
                  <a:rPr lang="en-US" altLang="zh-CN" sz="1800" dirty="0"/>
                  <a:t>% Step 2: </a:t>
                </a:r>
                <a:r>
                  <a:rPr lang="en-US" altLang="zh-CN" sz="1800" dirty="0" err="1"/>
                  <a:t>PureSVD</a:t>
                </a:r>
                <a:endParaRPr lang="en-US" altLang="zh-CN" sz="1800" dirty="0"/>
              </a:p>
              <a:p>
                <a:pPr marL="0" indent="0">
                  <a:buNone/>
                </a:pPr>
                <a:r>
                  <a:rPr lang="en-US" altLang="zh-CN" sz="1800" dirty="0"/>
                  <a:t>[U, </a:t>
                </a:r>
                <a:r>
                  <a:rPr lang="el-GR" altLang="zh-CN" sz="1800" dirty="0"/>
                  <a:t>Σ, </a:t>
                </a:r>
                <a:r>
                  <a:rPr lang="en-US" altLang="zh-CN" sz="1800" dirty="0"/>
                  <a:t>V] = </a:t>
                </a:r>
                <a:r>
                  <a:rPr lang="en-US" altLang="zh-CN" sz="1800" dirty="0" err="1">
                    <a:solidFill>
                      <a:srgbClr val="FF3399"/>
                    </a:solidFill>
                  </a:rPr>
                  <a:t>svds</a:t>
                </a:r>
                <a:r>
                  <a:rPr lang="en-US" altLang="zh-CN" sz="1800" dirty="0"/>
                  <a:t>(R, 2);</a:t>
                </a:r>
              </a:p>
              <a:p>
                <a:pPr marL="0" indent="0">
                  <a:buNone/>
                </a:pPr>
                <a:endParaRPr lang="en-US" altLang="zh-CN" sz="1600" dirty="0"/>
              </a:p>
              <a:p>
                <a:pPr marL="0" indent="0">
                  <a:buNone/>
                </a:pPr>
                <a:r>
                  <a:rPr lang="en-US" altLang="zh-CN" sz="1800" dirty="0"/>
                  <a:t>% Step 3: Prediction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sz="180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acc>
                  </m:oMath>
                </a14:m>
                <a:r>
                  <a:rPr lang="en-US" altLang="zh-CN" sz="1800" dirty="0"/>
                  <a:t> = U ∗ </a:t>
                </a:r>
                <a:r>
                  <a:rPr lang="el-GR" altLang="zh-CN" sz="1800" dirty="0"/>
                  <a:t>Σ ∗ </a:t>
                </a:r>
                <a:r>
                  <a:rPr lang="en-US" altLang="zh-CN" sz="1800" dirty="0"/>
                  <a:t>V; % Recover</a:t>
                </a:r>
              </a:p>
              <a:p>
                <a:pPr marL="0" indent="0">
                  <a:buNone/>
                </a:pPr>
                <a:endParaRPr lang="en-US" altLang="zh-CN" sz="11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CN" sz="200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000" b="0" i="1" dirty="0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e>
                      <m:sub>
                        <m:r>
                          <a:rPr lang="en-US" altLang="zh-CN" sz="200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CN" sz="2000" i="1" dirty="0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r>
                      <a:rPr lang="en-US" altLang="zh-CN" sz="20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1800" dirty="0"/>
                  <a:t>= </a:t>
                </a:r>
                <a:r>
                  <a:rPr lang="en-US" altLang="zh-CN" sz="1800" dirty="0" err="1"/>
                  <a:t>userAvg</a:t>
                </a:r>
                <a:r>
                  <a:rPr lang="en-US" altLang="zh-CN" sz="1800" dirty="0"/>
                  <a:t>(1) +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sz="180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acc>
                  </m:oMath>
                </a14:m>
                <a:r>
                  <a:rPr lang="en-US" altLang="zh-CN" sz="1800" dirty="0"/>
                  <a:t>(1, 5)  % Prediction of user 1 on item 5,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CN" sz="2000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000" i="1" dirty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e>
                      <m:sub>
                        <m:r>
                          <a:rPr lang="en-US" altLang="zh-CN" sz="2000" i="1" dirty="0">
                            <a:latin typeface="Cambria Math" panose="02040503050406030204" pitchFamily="18" charset="0"/>
                          </a:rPr>
                          <m:t>1, 5</m:t>
                        </m:r>
                      </m:sub>
                    </m:sSub>
                  </m:oMath>
                </a14:m>
                <a:r>
                  <a:rPr lang="en-US" altLang="zh-CN" sz="1800" dirty="0"/>
                  <a:t>= 4.48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CN" sz="2000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000" i="1" dirty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e>
                      <m:sub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sz="2000" i="1" dirty="0">
                            <a:latin typeface="Cambria Math" panose="02040503050406030204" pitchFamily="18" charset="0"/>
                          </a:rPr>
                          <m:t>, 5</m:t>
                        </m:r>
                      </m:sub>
                    </m:sSub>
                  </m:oMath>
                </a14:m>
                <a:r>
                  <a:rPr lang="en-US" altLang="zh-CN" sz="1800" dirty="0"/>
                  <a:t> = </a:t>
                </a:r>
                <a:r>
                  <a:rPr lang="en-US" altLang="zh-CN" sz="1800" dirty="0" err="1"/>
                  <a:t>userAvg</a:t>
                </a:r>
                <a:r>
                  <a:rPr lang="en-US" altLang="zh-CN" sz="1800" dirty="0"/>
                  <a:t>(2) +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sz="1800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1800" i="1" dirty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acc>
                  </m:oMath>
                </a14:m>
                <a:r>
                  <a:rPr lang="en-US" altLang="zh-CN" sz="1800" dirty="0"/>
                  <a:t>(2, 5)  % Prediction of user 2 on item 5,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CN" sz="2000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000" i="1" dirty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e>
                      <m:sub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sz="2000" i="1" dirty="0">
                            <a:latin typeface="Cambria Math" panose="02040503050406030204" pitchFamily="18" charset="0"/>
                          </a:rPr>
                          <m:t>, 5</m:t>
                        </m:r>
                      </m:sub>
                    </m:sSub>
                  </m:oMath>
                </a14:m>
                <a:r>
                  <a:rPr lang="en-US" altLang="zh-CN" sz="1800" dirty="0"/>
                  <a:t>= 2.83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5287" y="1268760"/>
                <a:ext cx="8353425" cy="5328592"/>
              </a:xfrm>
              <a:blipFill rotWithShape="0">
                <a:blip r:embed="rId3"/>
                <a:stretch>
                  <a:fillRect l="-657" t="-57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585660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Example for SVD-based recommendation</a:t>
            </a:r>
            <a:endParaRPr lang="en-US" sz="3200" dirty="0">
              <a:cs typeface="Calibri" pitchFamily="34" charset="0"/>
            </a:endParaRPr>
          </a:p>
        </p:txBody>
      </p:sp>
      <p:graphicFrame>
        <p:nvGraphicFramePr>
          <p:cNvPr id="4" name="Inhaltsplatzhalt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98361195"/>
              </p:ext>
            </p:extLst>
          </p:nvPr>
        </p:nvGraphicFramePr>
        <p:xfrm>
          <a:off x="4139952" y="2469068"/>
          <a:ext cx="4824540" cy="139198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80409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80409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80409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0409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80409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804090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34613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sz="2000" dirty="0"/>
                        <a:t>V</a:t>
                      </a:r>
                      <a:r>
                        <a:rPr lang="de-AT" sz="2000" baseline="-25000" dirty="0"/>
                        <a:t>k</a:t>
                      </a:r>
                      <a:r>
                        <a:rPr lang="de-AT" sz="2000" baseline="30000" dirty="0"/>
                        <a:t>T</a:t>
                      </a:r>
                      <a:endParaRPr lang="de-DE" sz="2000" baseline="30000" dirty="0">
                        <a:solidFill>
                          <a:schemeClr val="tx1"/>
                        </a:solidFill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de-DE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97870">
                <a:tc>
                  <a:txBody>
                    <a:bodyPr/>
                    <a:lstStyle/>
                    <a:p>
                      <a:r>
                        <a:rPr lang="de-AT" sz="2000" dirty="0"/>
                        <a:t>Dim1</a:t>
                      </a:r>
                      <a:endParaRPr lang="de-DE" sz="2000" b="1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/>
                        <a:t>-0.44</a:t>
                      </a:r>
                      <a:endParaRPr lang="de-DE" sz="2000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/>
                        <a:t>-0.57</a:t>
                      </a:r>
                      <a:endParaRPr lang="de-DE" sz="2000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/>
                        <a:t>0.06</a:t>
                      </a:r>
                      <a:endParaRPr lang="de-DE" sz="2000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/>
                        <a:t>0.38</a:t>
                      </a:r>
                      <a:endParaRPr lang="de-DE" sz="2000" b="1" i="0" baseline="0" dirty="0">
                        <a:solidFill>
                          <a:srgbClr val="C00000"/>
                        </a:solidFill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/>
                        <a:t>0.57</a:t>
                      </a:r>
                      <a:endParaRPr lang="de-DE" sz="2000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97870">
                <a:tc>
                  <a:txBody>
                    <a:bodyPr/>
                    <a:lstStyle/>
                    <a:p>
                      <a:r>
                        <a:rPr lang="de-AT" sz="2000" dirty="0"/>
                        <a:t>Dim2</a:t>
                      </a:r>
                      <a:endParaRPr lang="de-DE" sz="2000" b="1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/>
                        <a:t>0.58</a:t>
                      </a:r>
                      <a:endParaRPr lang="de-DE" sz="2000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/>
                        <a:t>-0.66</a:t>
                      </a:r>
                      <a:endParaRPr lang="de-DE" sz="2000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/>
                        <a:t>0.26</a:t>
                      </a:r>
                      <a:endParaRPr lang="de-DE" sz="2000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/>
                        <a:t>0.18</a:t>
                      </a:r>
                      <a:endParaRPr lang="de-DE" sz="2000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/>
                        <a:t>-0.36</a:t>
                      </a:r>
                      <a:endParaRPr lang="de-DE" sz="2000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0" name="Inhaltsplatzhalt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30477592"/>
              </p:ext>
            </p:extLst>
          </p:nvPr>
        </p:nvGraphicFramePr>
        <p:xfrm>
          <a:off x="395536" y="2394436"/>
          <a:ext cx="2448272" cy="2376265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80409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85209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79208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69789">
                <a:tc>
                  <a:txBody>
                    <a:bodyPr/>
                    <a:lstStyle/>
                    <a:p>
                      <a:pPr algn="ctr"/>
                      <a:r>
                        <a:rPr lang="de-AT" sz="1800" dirty="0"/>
                        <a:t>U</a:t>
                      </a:r>
                      <a:r>
                        <a:rPr lang="de-AT" sz="1800" baseline="-25000" dirty="0"/>
                        <a:t>k</a:t>
                      </a:r>
                      <a:endParaRPr lang="de-DE" sz="1800" baseline="-25000" dirty="0">
                        <a:solidFill>
                          <a:schemeClr val="tx1"/>
                        </a:solidFill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AT" sz="1800" baseline="0" dirty="0"/>
                        <a:t>Dim1</a:t>
                      </a:r>
                      <a:endParaRPr lang="de-DE" sz="1800" baseline="0" dirty="0">
                        <a:solidFill>
                          <a:schemeClr val="tx1"/>
                        </a:solidFill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AT" sz="1800" baseline="0" dirty="0"/>
                        <a:t>Dim2</a:t>
                      </a:r>
                      <a:endParaRPr lang="de-DE" sz="1800" baseline="0" dirty="0">
                        <a:solidFill>
                          <a:schemeClr val="tx1"/>
                        </a:solidFill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01619">
                <a:tc>
                  <a:txBody>
                    <a:bodyPr/>
                    <a:lstStyle/>
                    <a:p>
                      <a:r>
                        <a:rPr lang="de-AT" sz="1800" dirty="0"/>
                        <a:t>Alice</a:t>
                      </a:r>
                      <a:endParaRPr lang="de-DE" sz="1800" b="1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800" dirty="0"/>
                        <a:t>0.47</a:t>
                      </a:r>
                      <a:endParaRPr lang="de-DE" sz="1800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800" dirty="0"/>
                        <a:t>-0.30</a:t>
                      </a:r>
                      <a:endParaRPr lang="de-DE" sz="1800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01619">
                <a:tc>
                  <a:txBody>
                    <a:bodyPr/>
                    <a:lstStyle/>
                    <a:p>
                      <a:r>
                        <a:rPr lang="de-AT" sz="1800" dirty="0"/>
                        <a:t>Bob</a:t>
                      </a:r>
                      <a:endParaRPr lang="de-DE" sz="1800" b="1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800" dirty="0"/>
                        <a:t> -0.44</a:t>
                      </a:r>
                      <a:endParaRPr lang="de-DE" sz="1800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800" dirty="0"/>
                        <a:t>0.23</a:t>
                      </a:r>
                      <a:endParaRPr lang="de-DE" sz="1800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01619">
                <a:tc>
                  <a:txBody>
                    <a:bodyPr/>
                    <a:lstStyle/>
                    <a:p>
                      <a:r>
                        <a:rPr lang="de-AT" sz="1800" dirty="0"/>
                        <a:t>Mary</a:t>
                      </a:r>
                      <a:endParaRPr lang="de-DE" sz="1800" b="1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dirty="0"/>
                        <a:t>0.70</a:t>
                      </a:r>
                      <a:endParaRPr lang="de-DE" sz="1800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dirty="0"/>
                        <a:t>-</a:t>
                      </a:r>
                      <a:r>
                        <a:rPr lang="de-DE" sz="1800" dirty="0"/>
                        <a:t>0.06</a:t>
                      </a:r>
                      <a:endParaRPr lang="de-DE" sz="1800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01619">
                <a:tc>
                  <a:txBody>
                    <a:bodyPr/>
                    <a:lstStyle/>
                    <a:p>
                      <a:r>
                        <a:rPr lang="de-AT" sz="1800" dirty="0"/>
                        <a:t>Sue</a:t>
                      </a:r>
                      <a:endParaRPr lang="de-DE" sz="1800" b="1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800" dirty="0"/>
                        <a:t>0.31</a:t>
                      </a:r>
                      <a:endParaRPr lang="de-DE" sz="1800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800" dirty="0"/>
                        <a:t>0.93</a:t>
                      </a:r>
                      <a:endParaRPr lang="de-DE" sz="1800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elle 1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90757969"/>
                  </p:ext>
                </p:extLst>
              </p:nvPr>
            </p:nvGraphicFramePr>
            <p:xfrm>
              <a:off x="6588224" y="4218524"/>
              <a:ext cx="2412270" cy="1442724"/>
            </p:xfrm>
            <a:graphic>
              <a:graphicData uri="http://schemas.openxmlformats.org/drawingml/2006/table">
                <a:tbl>
                  <a:tblPr firstRow="1" bandRow="1">
                    <a:tableStyleId>{00A15C55-8517-42AA-B614-E9B94910E393}</a:tableStyleId>
                  </a:tblPr>
                  <a:tblGrid>
                    <a:gridCol w="804090">
                      <a:extLst>
                        <a:ext uri="{9D8B030D-6E8A-4147-A177-3AD203B41FA5}">
                          <a16:colId xmlns:a16="http://schemas.microsoft.com/office/drawing/2014/main" xmlns="" val="20000"/>
                        </a:ext>
                      </a:extLst>
                    </a:gridCol>
                    <a:gridCol w="804090">
                      <a:extLst>
                        <a:ext uri="{9D8B030D-6E8A-4147-A177-3AD203B41FA5}">
                          <a16:colId xmlns:a16="http://schemas.microsoft.com/office/drawing/2014/main" xmlns="" val="20001"/>
                        </a:ext>
                      </a:extLst>
                    </a:gridCol>
                    <a:gridCol w="804090">
                      <a:extLst>
                        <a:ext uri="{9D8B030D-6E8A-4147-A177-3AD203B41FA5}">
                          <a16:colId xmlns:a16="http://schemas.microsoft.com/office/drawing/2014/main" xmlns="" val="20002"/>
                        </a:ext>
                      </a:extLst>
                    </a:gridCol>
                  </a:tblGrid>
                  <a:tr h="366506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n-US" sz="1600" b="1" i="1" baseline="3000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US" sz="1600" b="1" i="1" baseline="3000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𝒌</m:t>
                                    </m:r>
                                  </m:sub>
                                  <m:sup/>
                                  <m:e/>
                                </m:nary>
                              </m:oMath>
                            </m:oMathPara>
                          </a14:m>
                          <a:endParaRPr lang="de-DE" sz="1600" baseline="300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de-AT" sz="1800" baseline="0" dirty="0"/>
                            <a:t>Dim1</a:t>
                          </a:r>
                          <a:endParaRPr lang="de-DE" sz="1800" baseline="0" dirty="0">
                            <a:solidFill>
                              <a:schemeClr val="tx1"/>
                            </a:solidFill>
                            <a:latin typeface="Calibri" pitchFamily="34" charset="0"/>
                            <a:cs typeface="Calibri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AT" sz="1800" baseline="0" dirty="0"/>
                            <a:t>Dim2</a:t>
                          </a:r>
                          <a:endParaRPr lang="de-DE" sz="1800" baseline="0" dirty="0">
                            <a:solidFill>
                              <a:schemeClr val="tx1"/>
                            </a:solidFill>
                            <a:latin typeface="Calibri" pitchFamily="34" charset="0"/>
                            <a:cs typeface="Calibri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0"/>
                      </a:ext>
                    </a:extLst>
                  </a:tr>
                  <a:tr h="523688">
                    <a:tc>
                      <a:txBody>
                        <a:bodyPr/>
                        <a:lstStyle/>
                        <a:p>
                          <a:r>
                            <a:rPr lang="de-AT" sz="1800" dirty="0"/>
                            <a:t>Dim1</a:t>
                          </a:r>
                          <a:endParaRPr lang="de-DE" sz="1800" b="1" dirty="0">
                            <a:latin typeface="Calibri" pitchFamily="34" charset="0"/>
                            <a:cs typeface="Calibri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AT" sz="1800" dirty="0"/>
                            <a:t>5.63</a:t>
                          </a:r>
                          <a:endParaRPr lang="de-DE" sz="1800" dirty="0">
                            <a:latin typeface="Calibri" pitchFamily="34" charset="0"/>
                            <a:cs typeface="Calibri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800" dirty="0"/>
                            <a:t>0</a:t>
                          </a:r>
                          <a:endParaRPr lang="de-DE" sz="1800" dirty="0">
                            <a:latin typeface="Calibri" pitchFamily="34" charset="0"/>
                            <a:cs typeface="Calibri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xmlns="" val="10001"/>
                      </a:ext>
                    </a:extLst>
                  </a:tr>
                  <a:tr h="291188">
                    <a:tc>
                      <a:txBody>
                        <a:bodyPr/>
                        <a:lstStyle/>
                        <a:p>
                          <a:r>
                            <a:rPr lang="de-AT" sz="1800" dirty="0"/>
                            <a:t>Dim2</a:t>
                          </a:r>
                          <a:endParaRPr lang="de-DE" sz="1800" b="1" dirty="0">
                            <a:latin typeface="Calibri" pitchFamily="34" charset="0"/>
                            <a:cs typeface="Calibri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800" dirty="0"/>
                            <a:t>0</a:t>
                          </a:r>
                          <a:endParaRPr lang="de-DE" sz="1800" dirty="0">
                            <a:latin typeface="Calibri" pitchFamily="34" charset="0"/>
                            <a:cs typeface="Calibri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800" dirty="0"/>
                            <a:t>3.23</a:t>
                          </a:r>
                          <a:endParaRPr lang="de-DE" sz="1800" dirty="0">
                            <a:latin typeface="Calibri" pitchFamily="34" charset="0"/>
                            <a:cs typeface="Calibri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xmlns="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elle 1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90757969"/>
                  </p:ext>
                </p:extLst>
              </p:nvPr>
            </p:nvGraphicFramePr>
            <p:xfrm>
              <a:off x="6588224" y="4218524"/>
              <a:ext cx="2412270" cy="1442724"/>
            </p:xfrm>
            <a:graphic>
              <a:graphicData uri="http://schemas.openxmlformats.org/drawingml/2006/table">
                <a:tbl>
                  <a:tblPr firstRow="1" bandRow="1">
                    <a:tableStyleId>{00A15C55-8517-42AA-B614-E9B94910E393}</a:tableStyleId>
                  </a:tblPr>
                  <a:tblGrid>
                    <a:gridCol w="804090"/>
                    <a:gridCol w="804090"/>
                    <a:gridCol w="804090"/>
                  </a:tblGrid>
                  <a:tr h="553276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758" t="-103297" r="-203788" b="-1769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e-AT" sz="1800" baseline="0" dirty="0" smtClean="0"/>
                            <a:t>Dim1</a:t>
                          </a:r>
                          <a:endParaRPr lang="de-DE" sz="1800" baseline="0" dirty="0">
                            <a:solidFill>
                              <a:schemeClr val="tx1"/>
                            </a:solidFill>
                            <a:latin typeface="Calibri" pitchFamily="34" charset="0"/>
                            <a:cs typeface="Calibri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AT" sz="1800" baseline="0" dirty="0" smtClean="0"/>
                            <a:t>Dim2</a:t>
                          </a:r>
                          <a:endParaRPr lang="de-DE" sz="1800" baseline="0" dirty="0">
                            <a:solidFill>
                              <a:schemeClr val="tx1"/>
                            </a:solidFill>
                            <a:latin typeface="Calibri" pitchFamily="34" charset="0"/>
                            <a:cs typeface="Calibri" pitchFamily="34" charset="0"/>
                          </a:endParaRPr>
                        </a:p>
                      </a:txBody>
                      <a:tcPr/>
                    </a:tc>
                  </a:tr>
                  <a:tr h="523688">
                    <a:tc>
                      <a:txBody>
                        <a:bodyPr/>
                        <a:lstStyle/>
                        <a:p>
                          <a:r>
                            <a:rPr lang="de-AT" sz="1800" dirty="0" smtClean="0"/>
                            <a:t>Dim1</a:t>
                          </a:r>
                          <a:endParaRPr lang="de-DE" sz="1800" b="1" dirty="0">
                            <a:latin typeface="Calibri" pitchFamily="34" charset="0"/>
                            <a:cs typeface="Calibri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AT" sz="1800" dirty="0" smtClean="0"/>
                            <a:t>5.63</a:t>
                          </a:r>
                          <a:endParaRPr lang="de-DE" sz="1800" dirty="0">
                            <a:latin typeface="Calibri" pitchFamily="34" charset="0"/>
                            <a:cs typeface="Calibri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800" dirty="0" smtClean="0"/>
                            <a:t>0</a:t>
                          </a:r>
                          <a:endParaRPr lang="de-DE" sz="1800" dirty="0">
                            <a:latin typeface="Calibri" pitchFamily="34" charset="0"/>
                            <a:cs typeface="Calibri" pitchFamily="34" charset="0"/>
                          </a:endParaRPr>
                        </a:p>
                      </a:txBody>
                      <a:tcPr anchor="ctr"/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de-AT" sz="1800" dirty="0" smtClean="0"/>
                            <a:t>Dim2</a:t>
                          </a:r>
                          <a:endParaRPr lang="de-DE" sz="1800" b="1" dirty="0">
                            <a:latin typeface="Calibri" pitchFamily="34" charset="0"/>
                            <a:cs typeface="Calibri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800" dirty="0" smtClean="0"/>
                            <a:t>0</a:t>
                          </a:r>
                          <a:endParaRPr lang="de-DE" sz="1800" dirty="0">
                            <a:latin typeface="Calibri" pitchFamily="34" charset="0"/>
                            <a:cs typeface="Calibri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800" dirty="0" smtClean="0"/>
                            <a:t>3.23</a:t>
                          </a:r>
                          <a:endParaRPr lang="de-DE" sz="1800" dirty="0">
                            <a:latin typeface="Calibri" pitchFamily="34" charset="0"/>
                            <a:cs typeface="Calibri" pitchFamily="34" charset="0"/>
                          </a:endParaRPr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Fallback>
      </mc:AlternateContent>
      <p:graphicFrame>
        <p:nvGraphicFramePr>
          <p:cNvPr id="12" name="Objek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46336610"/>
              </p:ext>
            </p:extLst>
          </p:nvPr>
        </p:nvGraphicFramePr>
        <p:xfrm>
          <a:off x="1475656" y="1628800"/>
          <a:ext cx="2736304" cy="6494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8" name="Formel" r:id="rId5" imgW="1574117" imgH="317362" progId="Equation.3">
                  <p:embed/>
                </p:oleObj>
              </mc:Choice>
              <mc:Fallback>
                <p:oleObj name="Formel" r:id="rId5" imgW="1574117" imgH="317362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5656" y="1628800"/>
                        <a:ext cx="2736304" cy="64944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Inhaltsplatzhalter 2"/>
          <p:cNvSpPr txBox="1">
            <a:spLocks/>
          </p:cNvSpPr>
          <p:nvPr/>
        </p:nvSpPr>
        <p:spPr bwMode="auto">
          <a:xfrm>
            <a:off x="323850" y="1714749"/>
            <a:ext cx="4966320" cy="504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lang="en-US" sz="2400" kern="0" dirty="0">
                <a:latin typeface="Calibri" pitchFamily="34" charset="0"/>
                <a:cs typeface="Calibri" pitchFamily="34" charset="0"/>
              </a:rPr>
              <a:t>SVD: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itchFamily="34" charset="0"/>
              <a:cs typeface="Calibri" pitchFamily="34" charset="0"/>
            </a:endParaRPr>
          </a:p>
        </p:txBody>
      </p:sp>
      <p:grpSp>
        <p:nvGrpSpPr>
          <p:cNvPr id="15" name="Gruppieren 23"/>
          <p:cNvGrpSpPr/>
          <p:nvPr/>
        </p:nvGrpSpPr>
        <p:grpSpPr>
          <a:xfrm>
            <a:off x="395536" y="2737867"/>
            <a:ext cx="8496944" cy="3384376"/>
            <a:chOff x="395536" y="3068960"/>
            <a:chExt cx="8496944" cy="3384376"/>
          </a:xfrm>
        </p:grpSpPr>
        <p:grpSp>
          <p:nvGrpSpPr>
            <p:cNvPr id="16" name="Gruppieren 21"/>
            <p:cNvGrpSpPr/>
            <p:nvPr/>
          </p:nvGrpSpPr>
          <p:grpSpPr>
            <a:xfrm>
              <a:off x="395536" y="3068960"/>
              <a:ext cx="8496944" cy="3384376"/>
              <a:chOff x="395536" y="3068960"/>
              <a:chExt cx="8496944" cy="3384376"/>
            </a:xfrm>
          </p:grpSpPr>
          <p:sp>
            <p:nvSpPr>
              <p:cNvPr id="18" name="Inhaltsplatzhalter 2"/>
              <p:cNvSpPr txBox="1">
                <a:spLocks/>
              </p:cNvSpPr>
              <p:nvPr/>
            </p:nvSpPr>
            <p:spPr bwMode="auto">
              <a:xfrm>
                <a:off x="395536" y="5301208"/>
                <a:ext cx="4966320" cy="115212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342900" lvl="0" indent="-342900" eaLnBrk="1" hangingPunct="1">
                  <a:spcBef>
                    <a:spcPct val="20000"/>
                  </a:spcBef>
                  <a:buFontTx/>
                  <a:buChar char="•"/>
                </a:pPr>
                <a:r>
                  <a:rPr lang="de-AT" sz="2000" kern="0" dirty="0">
                    <a:latin typeface="Calibri" pitchFamily="34" charset="0"/>
                    <a:cs typeface="Calibri" pitchFamily="34" charset="0"/>
                  </a:rPr>
                  <a:t>Prediction:</a:t>
                </a:r>
                <a:r>
                  <a:rPr lang="de-AT" sz="2400" kern="0" dirty="0">
                    <a:latin typeface="Calibri" pitchFamily="34" charset="0"/>
                    <a:cs typeface="Calibri" pitchFamily="34" charset="0"/>
                  </a:rPr>
                  <a:t> </a:t>
                </a:r>
              </a:p>
              <a:p>
                <a:pPr marL="1714500" lvl="3" indent="-342900" eaLnBrk="1" hangingPunct="1">
                  <a:spcBef>
                    <a:spcPct val="20000"/>
                  </a:spcBef>
                </a:pPr>
                <a:r>
                  <a:rPr lang="de-AT" sz="2000" kern="0" dirty="0">
                    <a:latin typeface="Calibri" pitchFamily="34" charset="0"/>
                    <a:cs typeface="Calibri" pitchFamily="34" charset="0"/>
                  </a:rPr>
                  <a:t>	</a:t>
                </a:r>
                <a:r>
                  <a:rPr lang="de-AT" kern="0" dirty="0">
                    <a:latin typeface="Calibri" pitchFamily="34" charset="0"/>
                    <a:cs typeface="Calibri" pitchFamily="34" charset="0"/>
                  </a:rPr>
                  <a:t>	= </a:t>
                </a:r>
                <a:r>
                  <a:rPr lang="de-AT" dirty="0">
                    <a:latin typeface="Calibri" pitchFamily="34" charset="0"/>
                    <a:cs typeface="Calibri" pitchFamily="34" charset="0"/>
                  </a:rPr>
                  <a:t>3 + 0.84 = </a:t>
                </a:r>
                <a:r>
                  <a:rPr lang="de-AT" dirty="0">
                    <a:solidFill>
                      <a:srgbClr val="C00000"/>
                    </a:solidFill>
                    <a:latin typeface="Calibri" pitchFamily="34" charset="0"/>
                    <a:cs typeface="Calibri" pitchFamily="34" charset="0"/>
                  </a:rPr>
                  <a:t>3.84</a:t>
                </a:r>
                <a:endParaRPr kumimoji="0" lang="de-AT" b="0" i="0" u="none" strike="noStrike" kern="0" cap="none" spc="0" normalizeH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 pitchFamily="34" charset="0"/>
                  <a:cs typeface="Calibri" pitchFamily="34" charset="0"/>
                </a:endParaRPr>
              </a:p>
            </p:txBody>
          </p:sp>
          <p:sp>
            <p:nvSpPr>
              <p:cNvPr id="19" name="Rechteck 18"/>
              <p:cNvSpPr/>
              <p:nvPr/>
            </p:nvSpPr>
            <p:spPr bwMode="auto">
              <a:xfrm>
                <a:off x="7452320" y="3140968"/>
                <a:ext cx="720080" cy="958260"/>
              </a:xfrm>
              <a:prstGeom prst="rect">
                <a:avLst/>
              </a:prstGeom>
              <a:noFill/>
              <a:ln w="31750" cap="flat" cmpd="sng" algn="ctr">
                <a:solidFill>
                  <a:srgbClr val="C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DE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ea typeface="ＭＳ Ｐゴシック" pitchFamily="-112" charset="-128"/>
                  <a:cs typeface="Calibri" pitchFamily="34" charset="0"/>
                </a:endParaRPr>
              </a:p>
            </p:txBody>
          </p:sp>
          <p:sp>
            <p:nvSpPr>
              <p:cNvPr id="20" name="Rechteck 19"/>
              <p:cNvSpPr/>
              <p:nvPr/>
            </p:nvSpPr>
            <p:spPr bwMode="auto">
              <a:xfrm>
                <a:off x="395536" y="3068960"/>
                <a:ext cx="2448272" cy="432048"/>
              </a:xfrm>
              <a:prstGeom prst="rect">
                <a:avLst/>
              </a:prstGeom>
              <a:noFill/>
              <a:ln w="31750" cap="flat" cmpd="sng" algn="ctr">
                <a:solidFill>
                  <a:srgbClr val="C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DE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ea typeface="ＭＳ Ｐゴシック" pitchFamily="-112" charset="-128"/>
                  <a:cs typeface="Calibri" pitchFamily="34" charset="0"/>
                </a:endParaRPr>
              </a:p>
            </p:txBody>
          </p:sp>
          <p:sp>
            <p:nvSpPr>
              <p:cNvPr id="21" name="Rechteck 20"/>
              <p:cNvSpPr/>
              <p:nvPr/>
            </p:nvSpPr>
            <p:spPr bwMode="auto">
              <a:xfrm>
                <a:off x="6588224" y="5013176"/>
                <a:ext cx="2304256" cy="958260"/>
              </a:xfrm>
              <a:prstGeom prst="rect">
                <a:avLst/>
              </a:prstGeom>
              <a:noFill/>
              <a:ln w="31750" cap="flat" cmpd="sng" algn="ctr">
                <a:solidFill>
                  <a:srgbClr val="C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DE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ea typeface="ＭＳ Ｐゴシック" pitchFamily="-112" charset="-128"/>
                  <a:cs typeface="Calibri" pitchFamily="34" charset="0"/>
                </a:endParaRPr>
              </a:p>
            </p:txBody>
          </p:sp>
        </p:grpSp>
        <p:graphicFrame>
          <p:nvGraphicFramePr>
            <p:cNvPr id="17" name="Object 5"/>
            <p:cNvGraphicFramePr>
              <a:graphicFrameLocks noChangeAspect="1"/>
            </p:cNvGraphicFramePr>
            <p:nvPr/>
          </p:nvGraphicFramePr>
          <p:xfrm>
            <a:off x="2070671" y="5208201"/>
            <a:ext cx="4517553" cy="47404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89" name="Formel" r:id="rId7" imgW="2895600" imgH="304800" progId="Equation.3">
                    <p:embed/>
                  </p:oleObj>
                </mc:Choice>
                <mc:Fallback>
                  <p:oleObj name="Formel" r:id="rId7" imgW="2895600" imgH="3048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70671" y="5208201"/>
                          <a:ext cx="4517553" cy="47404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7" name="Rechteck 26"/>
          <p:cNvSpPr/>
          <p:nvPr/>
        </p:nvSpPr>
        <p:spPr bwMode="auto">
          <a:xfrm rot="3579673">
            <a:off x="4452968" y="2021866"/>
            <a:ext cx="1217253" cy="255283"/>
          </a:xfrm>
          <a:prstGeom prst="rect">
            <a:avLst/>
          </a:prstGeom>
          <a:gradFill flip="none" rotWithShape="1">
            <a:gsLst>
              <a:gs pos="25000">
                <a:srgbClr val="FFEFD1"/>
              </a:gs>
              <a:gs pos="55000">
                <a:srgbClr val="F0EBD5"/>
              </a:gs>
              <a:gs pos="26235">
                <a:srgbClr val="F8EDD3"/>
              </a:gs>
              <a:gs pos="79000">
                <a:srgbClr val="D1C39F"/>
              </a:gs>
            </a:gsLst>
            <a:lin ang="18900000" scaled="1"/>
            <a:tileRect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00" b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Terminator</a:t>
            </a:r>
          </a:p>
        </p:txBody>
      </p:sp>
      <p:sp>
        <p:nvSpPr>
          <p:cNvPr id="28" name="Rechteck 27"/>
          <p:cNvSpPr/>
          <p:nvPr/>
        </p:nvSpPr>
        <p:spPr bwMode="auto">
          <a:xfrm rot="3579673">
            <a:off x="5317064" y="2018902"/>
            <a:ext cx="1217253" cy="255283"/>
          </a:xfrm>
          <a:prstGeom prst="rect">
            <a:avLst/>
          </a:prstGeom>
          <a:gradFill flip="none" rotWithShape="1">
            <a:gsLst>
              <a:gs pos="25000">
                <a:srgbClr val="FFEFD1"/>
              </a:gs>
              <a:gs pos="55000">
                <a:srgbClr val="F0EBD5"/>
              </a:gs>
              <a:gs pos="26235">
                <a:srgbClr val="F8EDD3"/>
              </a:gs>
              <a:gs pos="79000">
                <a:srgbClr val="D1C39F"/>
              </a:gs>
            </a:gsLst>
            <a:lin ang="18900000" scaled="1"/>
            <a:tileRect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00" b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Die Hard</a:t>
            </a:r>
          </a:p>
        </p:txBody>
      </p:sp>
      <p:sp>
        <p:nvSpPr>
          <p:cNvPr id="29" name="Rechteck 28"/>
          <p:cNvSpPr/>
          <p:nvPr/>
        </p:nvSpPr>
        <p:spPr bwMode="auto">
          <a:xfrm rot="3579673">
            <a:off x="6109152" y="2018902"/>
            <a:ext cx="1217253" cy="255283"/>
          </a:xfrm>
          <a:prstGeom prst="rect">
            <a:avLst/>
          </a:prstGeom>
          <a:gradFill flip="none" rotWithShape="1">
            <a:gsLst>
              <a:gs pos="25000">
                <a:srgbClr val="FFEFD1"/>
              </a:gs>
              <a:gs pos="55000">
                <a:srgbClr val="F0EBD5"/>
              </a:gs>
              <a:gs pos="26235">
                <a:srgbClr val="F8EDD3"/>
              </a:gs>
              <a:gs pos="79000">
                <a:srgbClr val="D1C39F"/>
              </a:gs>
            </a:gsLst>
            <a:lin ang="18900000" scaled="1"/>
            <a:tileRect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00" b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Twins</a:t>
            </a:r>
          </a:p>
        </p:txBody>
      </p:sp>
      <p:sp>
        <p:nvSpPr>
          <p:cNvPr id="30" name="Rechteck 29"/>
          <p:cNvSpPr/>
          <p:nvPr/>
        </p:nvSpPr>
        <p:spPr bwMode="auto">
          <a:xfrm rot="3579673">
            <a:off x="6901240" y="2018902"/>
            <a:ext cx="1217253" cy="255283"/>
          </a:xfrm>
          <a:prstGeom prst="rect">
            <a:avLst/>
          </a:prstGeom>
          <a:gradFill flip="none" rotWithShape="1">
            <a:gsLst>
              <a:gs pos="25000">
                <a:srgbClr val="FFEFD1"/>
              </a:gs>
              <a:gs pos="55000">
                <a:srgbClr val="F0EBD5"/>
              </a:gs>
              <a:gs pos="26235">
                <a:srgbClr val="F8EDD3"/>
              </a:gs>
              <a:gs pos="79000">
                <a:srgbClr val="D1C39F"/>
              </a:gs>
            </a:gsLst>
            <a:lin ang="18900000" scaled="1"/>
            <a:tileRect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00" b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Eat Pray Love</a:t>
            </a:r>
          </a:p>
        </p:txBody>
      </p:sp>
      <p:sp>
        <p:nvSpPr>
          <p:cNvPr id="31" name="Rechteck 30"/>
          <p:cNvSpPr/>
          <p:nvPr/>
        </p:nvSpPr>
        <p:spPr bwMode="auto">
          <a:xfrm rot="3579673">
            <a:off x="7722251" y="2018902"/>
            <a:ext cx="1217253" cy="255283"/>
          </a:xfrm>
          <a:prstGeom prst="rect">
            <a:avLst/>
          </a:prstGeom>
          <a:gradFill flip="none" rotWithShape="1">
            <a:gsLst>
              <a:gs pos="25000">
                <a:srgbClr val="FFEFD1"/>
              </a:gs>
              <a:gs pos="55000">
                <a:srgbClr val="F0EBD5"/>
              </a:gs>
              <a:gs pos="26235">
                <a:srgbClr val="F8EDD3"/>
              </a:gs>
              <a:gs pos="79000">
                <a:srgbClr val="D1C39F"/>
              </a:gs>
            </a:gsLst>
            <a:lin ang="18900000" scaled="1"/>
            <a:tileRect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00" b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Pretty Woman</a:t>
            </a:r>
          </a:p>
        </p:txBody>
      </p:sp>
    </p:spTree>
    <p:extLst>
      <p:ext uri="{BB962C8B-B14F-4D97-AF65-F5344CB8AC3E}">
        <p14:creationId xmlns:p14="http://schemas.microsoft.com/office/powerpoint/2010/main" val="1530640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el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sz="2800" dirty="0"/>
                  <a:t>The projection of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/>
                      </a:rPr>
                      <m:t>𝑈</m:t>
                    </m:r>
                  </m:oMath>
                </a14:m>
                <a:r>
                  <a:rPr lang="en-US" sz="2800" dirty="0"/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 smtClean="0">
                            <a:latin typeface="Cambria Math"/>
                          </a:rPr>
                          <m:t>𝑉</m:t>
                        </m:r>
                      </m:e>
                      <m:sup>
                        <m:r>
                          <a:rPr lang="en-US" sz="2800" i="1" smtClean="0">
                            <a:latin typeface="Cambria Math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2800" dirty="0"/>
                  <a:t> in the 2 dimensional space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/>
                      </a:rPr>
                      <m:t>(</m:t>
                    </m:r>
                    <m:sSub>
                      <m:sSubPr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smtClean="0">
                            <a:latin typeface="Cambria Math"/>
                          </a:rPr>
                          <m:t>𝑈</m:t>
                        </m:r>
                      </m:e>
                      <m:sub>
                        <m:r>
                          <a:rPr lang="en-US" sz="2800" i="1" smtClean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sz="2800" i="1" smtClean="0">
                        <a:latin typeface="Cambria Math"/>
                      </a:rPr>
                      <m:t>,</m:t>
                    </m:r>
                    <m:sSubSup>
                      <m:sSubSupPr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i="1" smtClean="0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800" i="1" smtClean="0">
                            <a:latin typeface="Cambria Math"/>
                          </a:rPr>
                          <m:t>2</m:t>
                        </m:r>
                      </m:sub>
                      <m:sup>
                        <m:r>
                          <a:rPr lang="en-US" sz="2800" i="1" smtClean="0">
                            <a:latin typeface="Cambria Math"/>
                          </a:rPr>
                          <m:t>𝑇</m:t>
                        </m:r>
                      </m:sup>
                    </m:sSubSup>
                    <m:r>
                      <a:rPr lang="en-US" sz="2800" i="1" smtClean="0">
                        <a:latin typeface="Cambria Math"/>
                      </a:rPr>
                      <m:t>)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Titel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3"/>
                <a:stretch>
                  <a:fillRect t="-18750" r="-1004" b="-2734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Diagramm 4"/>
          <p:cNvGraphicFramePr/>
          <p:nvPr/>
        </p:nvGraphicFramePr>
        <p:xfrm>
          <a:off x="611560" y="1484784"/>
          <a:ext cx="7668344" cy="44644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1" name="Textfeld 10"/>
          <p:cNvSpPr txBox="1"/>
          <p:nvPr/>
        </p:nvSpPr>
        <p:spPr>
          <a:xfrm>
            <a:off x="2339752" y="3140968"/>
            <a:ext cx="6046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>
                <a:latin typeface="Calibri" pitchFamily="34" charset="0"/>
                <a:cs typeface="Calibri" pitchFamily="34" charset="0"/>
              </a:rPr>
              <a:t>Bob</a:t>
            </a:r>
            <a:endParaRPr lang="en-US" sz="2000" b="1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2" name="Textfeld 11"/>
          <p:cNvSpPr txBox="1"/>
          <p:nvPr/>
        </p:nvSpPr>
        <p:spPr>
          <a:xfrm>
            <a:off x="6660232" y="3269102"/>
            <a:ext cx="7569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>
                <a:latin typeface="Calibri" pitchFamily="34" charset="0"/>
                <a:cs typeface="Calibri" pitchFamily="34" charset="0"/>
              </a:rPr>
              <a:t>Mary</a:t>
            </a:r>
            <a:endParaRPr lang="en-US" sz="2000" b="1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3" name="Textfeld 12"/>
          <p:cNvSpPr txBox="1"/>
          <p:nvPr/>
        </p:nvSpPr>
        <p:spPr>
          <a:xfrm>
            <a:off x="5453740" y="4221088"/>
            <a:ext cx="7024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>
                <a:latin typeface="Calibri" pitchFamily="34" charset="0"/>
                <a:cs typeface="Calibri" pitchFamily="34" charset="0"/>
              </a:rPr>
              <a:t>Alice</a:t>
            </a:r>
            <a:endParaRPr lang="en-US" sz="2000" b="1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4" name="Textfeld 13"/>
          <p:cNvSpPr txBox="1"/>
          <p:nvPr/>
        </p:nvSpPr>
        <p:spPr>
          <a:xfrm>
            <a:off x="5004048" y="1628800"/>
            <a:ext cx="5741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>
                <a:latin typeface="Calibri" pitchFamily="34" charset="0"/>
                <a:cs typeface="Calibri" pitchFamily="34" charset="0"/>
              </a:rPr>
              <a:t>Sue</a:t>
            </a:r>
            <a:endParaRPr lang="en-US" sz="2000" b="1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" name="Rechteck 2"/>
          <p:cNvSpPr/>
          <p:nvPr/>
        </p:nvSpPr>
        <p:spPr bwMode="auto">
          <a:xfrm>
            <a:off x="5493699" y="3134109"/>
            <a:ext cx="1217253" cy="255283"/>
          </a:xfrm>
          <a:prstGeom prst="rect">
            <a:avLst/>
          </a:prstGeom>
          <a:gradFill flip="none" rotWithShape="1">
            <a:gsLst>
              <a:gs pos="25000">
                <a:srgbClr val="FFEFD1"/>
              </a:gs>
              <a:gs pos="55000">
                <a:srgbClr val="F0EBD5"/>
              </a:gs>
              <a:gs pos="26235">
                <a:srgbClr val="F8EDD3"/>
              </a:gs>
              <a:gs pos="79000">
                <a:srgbClr val="D1C39F"/>
              </a:gs>
            </a:gsLst>
            <a:lin ang="18900000" scaled="1"/>
            <a:tileRect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00" b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Eat Pray Love</a:t>
            </a:r>
          </a:p>
        </p:txBody>
      </p:sp>
      <p:sp>
        <p:nvSpPr>
          <p:cNvPr id="16" name="Rechteck 15"/>
          <p:cNvSpPr/>
          <p:nvPr/>
        </p:nvSpPr>
        <p:spPr bwMode="auto">
          <a:xfrm>
            <a:off x="6149841" y="4397853"/>
            <a:ext cx="1217253" cy="255283"/>
          </a:xfrm>
          <a:prstGeom prst="rect">
            <a:avLst/>
          </a:prstGeom>
          <a:gradFill flip="none" rotWithShape="1">
            <a:gsLst>
              <a:gs pos="25000">
                <a:srgbClr val="FFEFD1"/>
              </a:gs>
              <a:gs pos="55000">
                <a:srgbClr val="F0EBD5"/>
              </a:gs>
              <a:gs pos="26235">
                <a:srgbClr val="F8EDD3"/>
              </a:gs>
              <a:gs pos="79000">
                <a:srgbClr val="D1C39F"/>
              </a:gs>
            </a:gsLst>
            <a:lin ang="18900000" scaled="1"/>
            <a:tileRect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00" b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Pretty Woman</a:t>
            </a:r>
          </a:p>
        </p:txBody>
      </p:sp>
      <p:sp>
        <p:nvSpPr>
          <p:cNvPr id="17" name="Rechteck 16"/>
          <p:cNvSpPr/>
          <p:nvPr/>
        </p:nvSpPr>
        <p:spPr bwMode="auto">
          <a:xfrm>
            <a:off x="4236487" y="2957693"/>
            <a:ext cx="1217253" cy="255283"/>
          </a:xfrm>
          <a:prstGeom prst="rect">
            <a:avLst/>
          </a:prstGeom>
          <a:gradFill flip="none" rotWithShape="1">
            <a:gsLst>
              <a:gs pos="25000">
                <a:srgbClr val="FFEFD1"/>
              </a:gs>
              <a:gs pos="55000">
                <a:srgbClr val="F0EBD5"/>
              </a:gs>
              <a:gs pos="26235">
                <a:srgbClr val="F8EDD3"/>
              </a:gs>
              <a:gs pos="79000">
                <a:srgbClr val="D1C39F"/>
              </a:gs>
            </a:gsLst>
            <a:lin ang="18900000" scaled="1"/>
            <a:tileRect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00" b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Twins</a:t>
            </a:r>
          </a:p>
        </p:txBody>
      </p:sp>
      <p:sp>
        <p:nvSpPr>
          <p:cNvPr id="18" name="Rechteck 17"/>
          <p:cNvSpPr/>
          <p:nvPr/>
        </p:nvSpPr>
        <p:spPr bwMode="auto">
          <a:xfrm>
            <a:off x="1765305" y="4797557"/>
            <a:ext cx="1217253" cy="255283"/>
          </a:xfrm>
          <a:prstGeom prst="rect">
            <a:avLst/>
          </a:prstGeom>
          <a:gradFill flip="none" rotWithShape="1">
            <a:gsLst>
              <a:gs pos="25000">
                <a:srgbClr val="FFEFD1"/>
              </a:gs>
              <a:gs pos="55000">
                <a:srgbClr val="F0EBD5"/>
              </a:gs>
              <a:gs pos="26235">
                <a:srgbClr val="F8EDD3"/>
              </a:gs>
              <a:gs pos="79000">
                <a:srgbClr val="D1C39F"/>
              </a:gs>
            </a:gsLst>
            <a:lin ang="18900000" scaled="1"/>
            <a:tileRect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00" b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Die Hard</a:t>
            </a:r>
          </a:p>
        </p:txBody>
      </p:sp>
      <p:sp>
        <p:nvSpPr>
          <p:cNvPr id="19" name="Rechteck 18"/>
          <p:cNvSpPr/>
          <p:nvPr/>
        </p:nvSpPr>
        <p:spPr bwMode="auto">
          <a:xfrm>
            <a:off x="2267744" y="2343997"/>
            <a:ext cx="1217253" cy="255283"/>
          </a:xfrm>
          <a:prstGeom prst="rect">
            <a:avLst/>
          </a:prstGeom>
          <a:gradFill flip="none" rotWithShape="1">
            <a:gsLst>
              <a:gs pos="25000">
                <a:srgbClr val="FFEFD1"/>
              </a:gs>
              <a:gs pos="55000">
                <a:srgbClr val="F0EBD5"/>
              </a:gs>
              <a:gs pos="26235">
                <a:srgbClr val="F8EDD3"/>
              </a:gs>
              <a:gs pos="79000">
                <a:srgbClr val="D1C39F"/>
              </a:gs>
            </a:gsLst>
            <a:lin ang="18900000" scaled="1"/>
            <a:tileRect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00" b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Terminator</a:t>
            </a:r>
          </a:p>
        </p:txBody>
      </p:sp>
    </p:spTree>
    <p:extLst>
      <p:ext uri="{BB962C8B-B14F-4D97-AF65-F5344CB8AC3E}">
        <p14:creationId xmlns:p14="http://schemas.microsoft.com/office/powerpoint/2010/main" val="1377971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eaLnBrk="1" hangingPunct="1"/>
            <a:r>
              <a:rPr lang="en-US" dirty="0"/>
              <a:t>Singular Value Decomposition (5)</a:t>
            </a:r>
            <a:endParaRPr lang="en-US" sz="20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SVD for dimensionality reduction</a:t>
            </a:r>
          </a:p>
          <a:p>
            <a:pPr lvl="1"/>
            <a:r>
              <a:rPr lang="en-US" dirty="0"/>
              <a:t>Captures important factors/aspects and their weights in the data   </a:t>
            </a:r>
          </a:p>
          <a:p>
            <a:pPr lvl="1"/>
            <a:r>
              <a:rPr lang="en-US" dirty="0"/>
              <a:t>factors can be genre, actors but also </a:t>
            </a:r>
            <a:br>
              <a:rPr lang="en-US" dirty="0"/>
            </a:br>
            <a:r>
              <a:rPr lang="en-US" dirty="0"/>
              <a:t>non-understandable ones</a:t>
            </a:r>
          </a:p>
          <a:p>
            <a:pPr lvl="1"/>
            <a:r>
              <a:rPr lang="en-US" dirty="0"/>
              <a:t>Assumption that k dimensions capture the signals and filter out noise (K = 20 to 100)</a:t>
            </a:r>
          </a:p>
          <a:p>
            <a:r>
              <a:rPr lang="en-US" dirty="0"/>
              <a:t>It’s very convenient to call a MATLAB function </a:t>
            </a:r>
          </a:p>
          <a:p>
            <a:r>
              <a:rPr lang="en-US" dirty="0"/>
              <a:t>Constant time to make recommendations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26204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Singular Value Decomposition (6)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3200" dirty="0"/>
              <a:t>Limitations</a:t>
            </a:r>
          </a:p>
          <a:p>
            <a:pPr lvl="1"/>
            <a:r>
              <a:rPr lang="en-US" altLang="zh-CN" sz="2800" dirty="0"/>
              <a:t>It is difficult to call a MATLAB function in a real system</a:t>
            </a:r>
          </a:p>
          <a:p>
            <a:pPr lvl="1"/>
            <a:r>
              <a:rPr lang="en-US" altLang="zh-CN" sz="2800" dirty="0"/>
              <a:t>Filling the missing values with user average may not be optimal</a:t>
            </a:r>
          </a:p>
          <a:p>
            <a:pPr lvl="1"/>
            <a:r>
              <a:rPr lang="en-US" altLang="zh-CN" sz="2800" dirty="0"/>
              <a:t>It does not scale well to large data sets</a:t>
            </a:r>
          </a:p>
          <a:p>
            <a:pPr lvl="1"/>
            <a:endParaRPr lang="en-US" altLang="zh-CN" sz="2800" dirty="0"/>
          </a:p>
          <a:p>
            <a:r>
              <a:rPr lang="en-US" altLang="zh-CN" sz="3200" dirty="0"/>
              <a:t>Can we design an efficient and accurate matrix factorization based method?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7518458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Matrix Factorization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b="1" dirty="0"/>
                  <a:t>Basic idea:</a:t>
                </a:r>
              </a:p>
              <a:p>
                <a:pPr lvl="1"/>
                <a:r>
                  <a:rPr lang="en-US" altLang="zh-CN" dirty="0">
                    <a:solidFill>
                      <a:srgbClr val="FF3399"/>
                    </a:solidFill>
                  </a:rPr>
                  <a:t>Users and items can be represented (characterized) by a small number of latent features</a:t>
                </a:r>
              </a:p>
              <a:p>
                <a:pPr lvl="1">
                  <a:spcAft>
                    <a:spcPts val="1800"/>
                  </a:spcAft>
                </a:pPr>
                <a:r>
                  <a:rPr lang="en-US" altLang="zh-CN" dirty="0"/>
                  <a:t>The inner product of user- and item-feature vectors represent user’s preference towards an item</a:t>
                </a:r>
              </a:p>
              <a:p>
                <a:pPr marL="395287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CN" sz="36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36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acc>
                        </m:e>
                        <m:sub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⋅</m:t>
                      </m:r>
                      <m:sSubSup>
                        <m:sSubSup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⊤</m:t>
                          </m:r>
                        </m:sup>
                      </m:sSubSup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6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altLang="zh-CN" sz="36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altLang="zh-CN" sz="3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36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6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altLang="zh-CN" sz="3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3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36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730" t="-1350" r="-160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241707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Matrix Factorization (2)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spcAft>
                    <a:spcPts val="1800"/>
                  </a:spcAft>
                </a:pPr>
                <a:r>
                  <a:rPr lang="en-US" altLang="zh-CN" b="1" dirty="0"/>
                  <a:t>The objective function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latin typeface="Cambria Math" panose="02040503050406030204" pitchFamily="18" charset="0"/>
                                </a:rPr>
                                <m:t>Θ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nary>
                                <m:naryPr>
                                  <m:chr m:val="∑"/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>
                                            <a:rPr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sSup>
                                        <m:sSupPr>
                                          <m:ctrlPr>
                                            <a:rPr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en-US" altLang="zh-CN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altLang="zh-CN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zh-CN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𝑟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zh-CN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𝑢</m:t>
                                                  </m:r>
                                                  <m:r>
                                                    <a:rPr lang="en-US" altLang="zh-CN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,</m:t>
                                                  </m:r>
                                                  <m:r>
                                                    <a:rPr lang="en-US" altLang="zh-CN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altLang="zh-CN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altLang="zh-CN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zh-CN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𝑈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zh-CN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𝑢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altLang="zh-CN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⋅</m:t>
                                              </m:r>
                                              <m:sSubSup>
                                                <m:sSubSupPr>
                                                  <m:ctrlPr>
                                                    <a:rPr lang="en-US" altLang="zh-CN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SupPr>
                                                <m:e>
                                                  <m:r>
                                                    <a:rPr lang="en-US" altLang="zh-CN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𝑉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zh-CN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  <m:sup>
                                                  <m:r>
                                                    <a:rPr lang="en-US" altLang="zh-CN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⊤</m:t>
                                                  </m:r>
                                                </m:sup>
                                              </m:sSubSup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f>
                                        <m:fPr>
                                          <m:ctrlPr>
                                            <a:rPr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b>
                                            <m:sSubPr>
                                              <m:ctrlPr>
                                                <a:rPr lang="en-US" altLang="zh-CN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𝜆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𝑈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r>
                                            <a:rPr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sSup>
                                        <m:sSupPr>
                                          <m:ctrlPr>
                                            <a:rPr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begChr m:val="|"/>
                                              <m:endChr m:val="|"/>
                                              <m:ctrlPr>
                                                <a:rPr lang="en-US" altLang="zh-CN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d>
                                                <m:dPr>
                                                  <m:begChr m:val="|"/>
                                                  <m:endChr m:val="|"/>
                                                  <m:ctrlPr>
                                                    <a:rPr lang="en-US" altLang="zh-CN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altLang="zh-CN" sz="24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altLang="zh-CN" sz="24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𝑈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altLang="zh-CN" sz="24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𝑢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d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f>
                                        <m:fPr>
                                          <m:ctrlP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b>
                                            <m:sSubPr>
                                              <m:ctrlPr>
                                                <a:rPr lang="en-US" altLang="zh-CN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2400" i="1">
                                                  <a:latin typeface="Cambria Math" panose="02040503050406030204" pitchFamily="18" charset="0"/>
                                                </a:rPr>
                                                <m:t>𝜆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𝐼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sSup>
                                        <m:sSupPr>
                                          <m:ctrlP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begChr m:val="|"/>
                                              <m:endChr m:val="|"/>
                                              <m:ctrlPr>
                                                <a:rPr lang="en-US" altLang="zh-CN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d>
                                                <m:dPr>
                                                  <m:begChr m:val="|"/>
                                                  <m:endChr m:val="|"/>
                                                  <m:ctrlPr>
                                                    <a:rPr lang="en-US" altLang="zh-CN" sz="2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altLang="zh-CN" sz="24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altLang="zh-CN" sz="24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𝑉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altLang="zh-CN" sz="24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𝑖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d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nary>
                            </m:e>
                          </m:nary>
                        </m:e>
                      </m:func>
                    </m:oMath>
                  </m:oMathPara>
                </a14:m>
                <a:endParaRPr lang="en-US" altLang="zh-CN" dirty="0"/>
              </a:p>
              <a:p>
                <a:pPr marL="0" indent="0">
                  <a:spcBef>
                    <a:spcPts val="2400"/>
                  </a:spcBef>
                  <a:buNone/>
                </a:pPr>
                <a:r>
                  <a:rPr lang="en-US" altLang="zh-CN" sz="2400" dirty="0"/>
                  <a:t>where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i="0" dirty="0" smtClean="0">
                        <a:latin typeface="Cambria Math" panose="02040503050406030204" pitchFamily="18" charset="0"/>
                      </a:rPr>
                      <m:t>Θ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={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} </m:t>
                    </m:r>
                  </m:oMath>
                </a14:m>
                <a:r>
                  <a:rPr lang="en-US" altLang="zh-CN" sz="2400" dirty="0"/>
                  <a:t>are model parameters to be learned, and 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 dirty="0" err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zh-CN" sz="2400" i="1" dirty="0" err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altLang="zh-CN" sz="2400" dirty="0"/>
                  <a:t>, 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 dirty="0" err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zh-CN" sz="2400" i="1" dirty="0" err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altLang="zh-CN" sz="2400" dirty="0"/>
                  <a:t> are user-specific and item-specific latent feature matrices, respectively.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168" t="-13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组合 5"/>
          <p:cNvGrpSpPr/>
          <p:nvPr/>
        </p:nvGrpSpPr>
        <p:grpSpPr>
          <a:xfrm>
            <a:off x="539552" y="5348560"/>
            <a:ext cx="7567756" cy="1032768"/>
            <a:chOff x="539552" y="5348560"/>
            <a:chExt cx="7567756" cy="1032768"/>
          </a:xfrm>
        </p:grpSpPr>
        <p:sp>
          <p:nvSpPr>
            <p:cNvPr id="4" name="文本框 3"/>
            <p:cNvSpPr txBox="1"/>
            <p:nvPr/>
          </p:nvSpPr>
          <p:spPr>
            <a:xfrm>
              <a:off x="1716584" y="5452502"/>
              <a:ext cx="639072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 eaLnBrk="1" hangingPunct="1"/>
              <a:r>
                <a:rPr lang="en-US" altLang="zh-CN" sz="2400" dirty="0">
                  <a:solidFill>
                    <a:srgbClr val="000000"/>
                  </a:solidFill>
                  <a:latin typeface="Lucida Grande" pitchFamily="-110" charset="0"/>
                  <a:ea typeface="ＭＳ Ｐゴシック" pitchFamily="-92" charset="-128"/>
                </a:rPr>
                <a:t>Also called </a:t>
              </a:r>
              <a:r>
                <a:rPr lang="en-US" altLang="zh-CN" sz="2400" b="1" dirty="0" err="1">
                  <a:solidFill>
                    <a:srgbClr val="000000"/>
                  </a:solidFill>
                  <a:latin typeface="Lucida Grande" pitchFamily="-110" charset="0"/>
                  <a:ea typeface="ＭＳ Ｐゴシック" pitchFamily="-92" charset="-128"/>
                </a:rPr>
                <a:t>FunkSVD</a:t>
              </a:r>
              <a:r>
                <a:rPr lang="en-US" altLang="zh-CN" sz="2400" dirty="0">
                  <a:solidFill>
                    <a:srgbClr val="000000"/>
                  </a:solidFill>
                  <a:latin typeface="Lucida Grande" pitchFamily="-110" charset="0"/>
                  <a:ea typeface="ＭＳ Ｐゴシック" pitchFamily="-92" charset="-128"/>
                </a:rPr>
                <a:t> from Simon Funk’s post</a:t>
              </a:r>
            </a:p>
            <a:p>
              <a:pPr lvl="0" eaLnBrk="1" hangingPunct="1"/>
              <a:r>
                <a:rPr lang="en-US" altLang="zh-CN" sz="2400" dirty="0">
                  <a:solidFill>
                    <a:srgbClr val="000000"/>
                  </a:solidFill>
                  <a:latin typeface="Lucida Grande" pitchFamily="-110" charset="0"/>
                  <a:ea typeface="ＭＳ Ｐゴシック" pitchFamily="-92" charset="-128"/>
                  <a:hlinkClick r:id="rId3"/>
                </a:rPr>
                <a:t>http://sifter.org/~simon/journal/20061211.html</a:t>
              </a:r>
              <a:endParaRPr lang="en-US" altLang="zh-CN" sz="2400" dirty="0">
                <a:solidFill>
                  <a:srgbClr val="000000"/>
                </a:solidFill>
                <a:latin typeface="Lucida Grande" pitchFamily="-110" charset="0"/>
                <a:ea typeface="ＭＳ Ｐゴシック" pitchFamily="-92" charset="-128"/>
              </a:endParaRPr>
            </a:p>
          </p:txBody>
        </p:sp>
        <p:pic>
          <p:nvPicPr>
            <p:cNvPr id="5" name="Immagine 1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9552" y="5348560"/>
              <a:ext cx="1032768" cy="10327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012628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dirty="0"/>
              <a:t>PMF: Probabilistic Matrix Factorization</a:t>
            </a:r>
            <a:endParaRPr lang="zh-CN" altLang="en-US" sz="320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683568" y="1340768"/>
            <a:ext cx="7920880" cy="5256584"/>
          </a:xfrm>
        </p:spPr>
        <p:txBody>
          <a:bodyPr/>
          <a:lstStyle/>
          <a:p>
            <a:endParaRPr lang="en-US" altLang="zh-CN">
              <a:ea typeface="宋体" panose="02010600030101010101" pitchFamily="2" charset="-122"/>
            </a:endParaRPr>
          </a:p>
          <a:p>
            <a:endParaRPr lang="en-US" altLang="zh-CN">
              <a:ea typeface="宋体" panose="02010600030101010101" pitchFamily="2" charset="-122"/>
            </a:endParaRPr>
          </a:p>
          <a:p>
            <a:endParaRPr lang="en-US" altLang="zh-CN">
              <a:ea typeface="宋体" panose="02010600030101010101" pitchFamily="2" charset="-122"/>
            </a:endParaRPr>
          </a:p>
        </p:txBody>
      </p:sp>
      <p:pic>
        <p:nvPicPr>
          <p:cNvPr id="5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4526" y="5877272"/>
            <a:ext cx="4589083" cy="8569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7" descr="D:\Documents\My Pictures\PMF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2456757"/>
            <a:ext cx="2836886" cy="3340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1095" y="1473940"/>
            <a:ext cx="3083858" cy="845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168" y="1564346"/>
            <a:ext cx="2684328" cy="792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999369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Probabilistic Matrix Factorization (2)</a:t>
            </a:r>
            <a:endParaRPr lang="zh-CN" alt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23850" y="1412776"/>
            <a:ext cx="7981950" cy="5184576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zh-CN" dirty="0">
                <a:ea typeface="宋体" panose="02010600030101010101" pitchFamily="2" charset="-122"/>
              </a:rPr>
              <a:t>We want to maximize</a:t>
            </a:r>
          </a:p>
          <a:p>
            <a:pPr>
              <a:lnSpc>
                <a:spcPct val="90000"/>
              </a:lnSpc>
            </a:pPr>
            <a:endParaRPr lang="en-US" altLang="zh-CN" dirty="0">
              <a:ea typeface="宋体" panose="02010600030101010101" pitchFamily="2" charset="-122"/>
            </a:endParaRPr>
          </a:p>
          <a:p>
            <a:pPr>
              <a:lnSpc>
                <a:spcPct val="90000"/>
              </a:lnSpc>
            </a:pPr>
            <a:endParaRPr lang="en-US" altLang="zh-CN" dirty="0">
              <a:ea typeface="宋体" panose="02010600030101010101" pitchFamily="2" charset="-122"/>
            </a:endParaRPr>
          </a:p>
          <a:p>
            <a:pPr>
              <a:lnSpc>
                <a:spcPct val="90000"/>
              </a:lnSpc>
            </a:pPr>
            <a:endParaRPr lang="en-US" altLang="zh-CN" dirty="0">
              <a:ea typeface="宋体" panose="02010600030101010101" pitchFamily="2" charset="-122"/>
            </a:endParaRPr>
          </a:p>
          <a:p>
            <a:pPr>
              <a:lnSpc>
                <a:spcPct val="90000"/>
              </a:lnSpc>
            </a:pPr>
            <a:endParaRPr lang="en-US" altLang="zh-CN" dirty="0">
              <a:ea typeface="宋体" panose="02010600030101010101" pitchFamily="2" charset="-122"/>
            </a:endParaRPr>
          </a:p>
          <a:p>
            <a:pPr>
              <a:lnSpc>
                <a:spcPct val="90000"/>
              </a:lnSpc>
            </a:pPr>
            <a:r>
              <a:rPr lang="en-US" altLang="zh-CN" dirty="0">
                <a:ea typeface="宋体" panose="02010600030101010101" pitchFamily="2" charset="-122"/>
              </a:rPr>
              <a:t>Equivalent to minimizing</a:t>
            </a:r>
          </a:p>
          <a:p>
            <a:pPr>
              <a:lnSpc>
                <a:spcPct val="90000"/>
              </a:lnSpc>
            </a:pPr>
            <a:endParaRPr lang="en-US" altLang="zh-CN" dirty="0">
              <a:ea typeface="宋体" panose="02010600030101010101" pitchFamily="2" charset="-122"/>
            </a:endParaRPr>
          </a:p>
          <a:p>
            <a:pPr>
              <a:lnSpc>
                <a:spcPct val="90000"/>
              </a:lnSpc>
            </a:pPr>
            <a:endParaRPr lang="en-US" altLang="zh-CN" dirty="0">
              <a:ea typeface="宋体" panose="02010600030101010101" pitchFamily="2" charset="-122"/>
            </a:endParaRPr>
          </a:p>
          <a:p>
            <a:pPr>
              <a:lnSpc>
                <a:spcPct val="90000"/>
              </a:lnSpc>
            </a:pPr>
            <a:endParaRPr lang="en-US" altLang="zh-CN" dirty="0">
              <a:ea typeface="宋体" panose="02010600030101010101" pitchFamily="2" charset="-122"/>
            </a:endParaRPr>
          </a:p>
          <a:p>
            <a:pPr>
              <a:lnSpc>
                <a:spcPct val="90000"/>
              </a:lnSpc>
            </a:pPr>
            <a:r>
              <a:rPr lang="en-US" altLang="zh-CN" dirty="0">
                <a:ea typeface="宋体" panose="02010600030101010101" pitchFamily="2" charset="-122"/>
              </a:rPr>
              <a:t>Can be solved using steepest descent method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88" y="1996717"/>
            <a:ext cx="9128884" cy="16561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4437112"/>
            <a:ext cx="8002295" cy="9237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509794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  <a:endParaRPr lang="en-US" b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23850" y="1207293"/>
            <a:ext cx="8424614" cy="5650707"/>
          </a:xfrm>
        </p:spPr>
        <p:txBody>
          <a:bodyPr/>
          <a:lstStyle/>
          <a:p>
            <a:r>
              <a:rPr lang="en-US" dirty="0">
                <a:cs typeface="Calibri" pitchFamily="34" charset="0"/>
              </a:rPr>
              <a:t>Matrix factorization</a:t>
            </a:r>
          </a:p>
          <a:p>
            <a:pPr lvl="1"/>
            <a:r>
              <a:rPr lang="en-US" dirty="0"/>
              <a:t>Generate low-rank approximation of matrix</a:t>
            </a:r>
          </a:p>
          <a:p>
            <a:pPr lvl="1"/>
            <a:r>
              <a:rPr lang="en-US" dirty="0"/>
              <a:t>Detection of latent factors</a:t>
            </a:r>
          </a:p>
          <a:p>
            <a:pPr lvl="1"/>
            <a:r>
              <a:rPr lang="en-US" dirty="0"/>
              <a:t>Projecting items and users in the same latent space</a:t>
            </a:r>
          </a:p>
          <a:p>
            <a:r>
              <a:rPr lang="en-US" dirty="0"/>
              <a:t>Prediction quality can increase as …</a:t>
            </a:r>
          </a:p>
          <a:p>
            <a:pPr lvl="1"/>
            <a:r>
              <a:rPr lang="en-US" dirty="0"/>
              <a:t>Filtering out some "noise" in the data and</a:t>
            </a:r>
          </a:p>
          <a:p>
            <a:pPr lvl="1"/>
            <a:r>
              <a:rPr lang="en-US" dirty="0"/>
              <a:t>Detecting nontrivial correlations in the data</a:t>
            </a:r>
          </a:p>
          <a:p>
            <a:r>
              <a:rPr lang="en-US" dirty="0"/>
              <a:t>Performance sensitivity</a:t>
            </a:r>
          </a:p>
          <a:p>
            <a:pPr lvl="1"/>
            <a:r>
              <a:rPr lang="en-US" dirty="0"/>
              <a:t>Number of singular values in the SVD approach</a:t>
            </a:r>
          </a:p>
          <a:p>
            <a:pPr lvl="1"/>
            <a:r>
              <a:rPr lang="en-US" dirty="0"/>
              <a:t>Parameters can be determined and fine-tuned only based on experiments in a certain domain</a:t>
            </a:r>
          </a:p>
        </p:txBody>
      </p:sp>
    </p:spTree>
    <p:extLst>
      <p:ext uri="{BB962C8B-B14F-4D97-AF65-F5344CB8AC3E}">
        <p14:creationId xmlns:p14="http://schemas.microsoft.com/office/powerpoint/2010/main" val="15971851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67207EF1-792B-4404-9EA2-FA2654B477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220" y="0"/>
            <a:ext cx="8023560" cy="6858000"/>
          </a:xfrm>
          <a:prstGeom prst="rect">
            <a:avLst/>
          </a:prstGeom>
        </p:spPr>
      </p:pic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xmlns="" id="{BDFF9416-CBC5-4D50-9AF9-7946361BB31E}"/>
              </a:ext>
            </a:extLst>
          </p:cNvPr>
          <p:cNvCxnSpPr>
            <a:cxnSpLocks/>
          </p:cNvCxnSpPr>
          <p:nvPr/>
        </p:nvCxnSpPr>
        <p:spPr>
          <a:xfrm>
            <a:off x="6588224" y="692696"/>
            <a:ext cx="1995556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xmlns="" id="{F5C2FFA2-41AD-40AC-80FD-31B569C2B83F}"/>
              </a:ext>
            </a:extLst>
          </p:cNvPr>
          <p:cNvCxnSpPr/>
          <p:nvPr/>
        </p:nvCxnSpPr>
        <p:spPr>
          <a:xfrm>
            <a:off x="560220" y="1052736"/>
            <a:ext cx="3579732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矩形 10">
            <a:extLst>
              <a:ext uri="{FF2B5EF4-FFF2-40B4-BE49-F238E27FC236}">
                <a16:creationId xmlns:a16="http://schemas.microsoft.com/office/drawing/2014/main" xmlns="" id="{90558850-691D-48E6-BBA3-1B347B7BC5A9}"/>
              </a:ext>
            </a:extLst>
          </p:cNvPr>
          <p:cNvSpPr/>
          <p:nvPr/>
        </p:nvSpPr>
        <p:spPr>
          <a:xfrm>
            <a:off x="1835696" y="5805264"/>
            <a:ext cx="1872208" cy="43202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59031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Gradient Descent Variants</a:t>
            </a:r>
            <a:endParaRPr lang="zh-CN" altLang="en-US" dirty="0"/>
          </a:p>
        </p:txBody>
      </p:sp>
      <p:sp>
        <p:nvSpPr>
          <p:cNvPr id="4" name="Segnaposto contenuto 2"/>
          <p:cNvSpPr>
            <a:spLocks noGrp="1"/>
          </p:cNvSpPr>
          <p:nvPr>
            <p:ph idx="1"/>
          </p:nvPr>
        </p:nvSpPr>
        <p:spPr>
          <a:xfrm>
            <a:off x="395536" y="1102803"/>
            <a:ext cx="7344816" cy="5638566"/>
          </a:xfrm>
        </p:spPr>
        <p:txBody>
          <a:bodyPr/>
          <a:lstStyle/>
          <a:p>
            <a:r>
              <a:rPr lang="en-US" dirty="0"/>
              <a:t>Batch Gradient Descent</a:t>
            </a:r>
          </a:p>
          <a:p>
            <a:pPr lvl="1"/>
            <a:r>
              <a:rPr lang="en-US" sz="2000" dirty="0"/>
              <a:t>Calculate the gradients for the </a:t>
            </a:r>
            <a:r>
              <a:rPr lang="en-US" sz="2000" b="1" dirty="0"/>
              <a:t>whole</a:t>
            </a:r>
            <a:r>
              <a:rPr lang="en-US" sz="2000" dirty="0"/>
              <a:t> dataset to perform just </a:t>
            </a:r>
            <a:r>
              <a:rPr lang="en-US" sz="2000" b="1" dirty="0"/>
              <a:t>one</a:t>
            </a:r>
            <a:r>
              <a:rPr lang="en-US" sz="2000" dirty="0"/>
              <a:t> update</a:t>
            </a:r>
          </a:p>
          <a:p>
            <a:pPr lvl="1"/>
            <a:r>
              <a:rPr lang="en-US" sz="2000" dirty="0"/>
              <a:t>Learning rate (or step size): controls speed of convergence (or divergence if too large)</a:t>
            </a:r>
          </a:p>
          <a:p>
            <a:pPr lvl="1"/>
            <a:r>
              <a:rPr lang="en-US" sz="2000" dirty="0"/>
              <a:t>Cons: Very slow, no online updates</a:t>
            </a:r>
          </a:p>
          <a:p>
            <a:r>
              <a:rPr lang="en-US" dirty="0">
                <a:solidFill>
                  <a:srgbClr val="FF3399"/>
                </a:solidFill>
              </a:rPr>
              <a:t>Stochastic Gradient Descent</a:t>
            </a:r>
          </a:p>
          <a:p>
            <a:pPr lvl="1"/>
            <a:r>
              <a:rPr lang="en-US" sz="2000" dirty="0"/>
              <a:t>Perform a parameter update for </a:t>
            </a:r>
            <a:r>
              <a:rPr lang="en-US" sz="2000" b="1" dirty="0"/>
              <a:t>each</a:t>
            </a:r>
            <a:r>
              <a:rPr lang="en-US" sz="2000" dirty="0"/>
              <a:t> user-item tuple (</a:t>
            </a:r>
            <a:r>
              <a:rPr lang="en-US" sz="2000" dirty="0" err="1"/>
              <a:t>i</a:t>
            </a:r>
            <a:r>
              <a:rPr lang="en-US" sz="2000" dirty="0"/>
              <a:t>, j)</a:t>
            </a:r>
          </a:p>
          <a:p>
            <a:pPr lvl="1"/>
            <a:r>
              <a:rPr lang="en-US" sz="2000" dirty="0"/>
              <a:t>Pros: cheap updates, online update, same practical convergence of Batch-GD</a:t>
            </a:r>
          </a:p>
          <a:p>
            <a:pPr lvl="1"/>
            <a:r>
              <a:rPr lang="en-US" sz="2000" dirty="0"/>
              <a:t>Cons: high variance (fluctuations), local minima</a:t>
            </a:r>
          </a:p>
          <a:p>
            <a:r>
              <a:rPr lang="en-US" dirty="0" err="1"/>
              <a:t>Minibatch</a:t>
            </a:r>
            <a:r>
              <a:rPr lang="en-US" dirty="0"/>
              <a:t> SGD (not-covered)</a:t>
            </a:r>
          </a:p>
          <a:p>
            <a:pPr lvl="1"/>
            <a:r>
              <a:rPr lang="en-US" sz="2000" dirty="0"/>
              <a:t>Update every </a:t>
            </a:r>
            <a:r>
              <a:rPr lang="en-US" sz="2000" dirty="0" err="1"/>
              <a:t>minibatch</a:t>
            </a:r>
            <a:r>
              <a:rPr lang="en-US" sz="2000" dirty="0"/>
              <a:t> of </a:t>
            </a:r>
            <a:r>
              <a:rPr lang="en-US" sz="2000" b="1" dirty="0"/>
              <a:t>n</a:t>
            </a:r>
            <a:r>
              <a:rPr lang="en-US" sz="2000" dirty="0"/>
              <a:t> training tuples</a:t>
            </a:r>
          </a:p>
          <a:p>
            <a:pPr lvl="1"/>
            <a:r>
              <a:rPr lang="en-US" sz="2000" dirty="0"/>
              <a:t>Pros over SGD: less variance </a:t>
            </a:r>
            <a:r>
              <a:rPr lang="en-US" sz="2000" dirty="0">
                <a:sym typeface="Wingdings"/>
              </a:rPr>
              <a:t> stable convergence, fast matrix-ops</a:t>
            </a:r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dirty="0"/>
          </a:p>
        </p:txBody>
      </p:sp>
      <p:pic>
        <p:nvPicPr>
          <p:cNvPr id="5" name="Immagin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0333" y="1223124"/>
            <a:ext cx="2817804" cy="405676"/>
          </a:xfrm>
          <a:prstGeom prst="rect">
            <a:avLst/>
          </a:prstGeom>
        </p:spPr>
      </p:pic>
      <p:pic>
        <p:nvPicPr>
          <p:cNvPr id="6" name="Immagin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3986" y="3402807"/>
            <a:ext cx="3414151" cy="365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1487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Learning: SGD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87190" y="1412875"/>
            <a:ext cx="5569620" cy="4967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1804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Matrix Factorization (3)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23850" y="1196752"/>
            <a:ext cx="8496299" cy="504056"/>
          </a:xfrm>
        </p:spPr>
        <p:txBody>
          <a:bodyPr/>
          <a:lstStyle/>
          <a:p>
            <a:r>
              <a:rPr lang="en-US" altLang="zh-CN" b="1" dirty="0"/>
              <a:t>Stochastic Gradient Decent (SGD)</a:t>
            </a:r>
            <a:endParaRPr lang="zh-CN" altLang="en-US" b="1" dirty="0"/>
          </a:p>
        </p:txBody>
      </p:sp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405" y="1817440"/>
            <a:ext cx="8359190" cy="504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4789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Matrix Factorization (4)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5288" y="1412875"/>
            <a:ext cx="8353425" cy="647973"/>
          </a:xfrm>
        </p:spPr>
        <p:txBody>
          <a:bodyPr/>
          <a:lstStyle/>
          <a:p>
            <a:r>
              <a:rPr lang="en-US" altLang="zh-CN" dirty="0"/>
              <a:t>The learning algorithm</a:t>
            </a:r>
            <a:endParaRPr lang="zh-CN" altLang="en-US" dirty="0"/>
          </a:p>
        </p:txBody>
      </p:sp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325" y="2060848"/>
            <a:ext cx="7727350" cy="3848433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378403" y="6141755"/>
            <a:ext cx="64788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rgbClr val="000000"/>
                </a:solidFill>
              </a:rPr>
              <a:t>Random shuffle </a:t>
            </a:r>
            <a:r>
              <a:rPr lang="en-US" altLang="zh-CN" sz="2400" dirty="0">
                <a:solidFill>
                  <a:srgbClr val="FF3399"/>
                </a:solidFill>
              </a:rPr>
              <a:t>non-zero</a:t>
            </a:r>
            <a:r>
              <a:rPr lang="en-US" altLang="zh-CN" sz="2400" dirty="0">
                <a:solidFill>
                  <a:srgbClr val="000000"/>
                </a:solidFill>
              </a:rPr>
              <a:t> user-item pairs in R.</a:t>
            </a:r>
          </a:p>
        </p:txBody>
      </p:sp>
      <p:pic>
        <p:nvPicPr>
          <p:cNvPr id="6" name="Immagin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325" y="6037549"/>
            <a:ext cx="670078" cy="670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2681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SGD Tips and Tricks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Tune the learning rate</a:t>
            </a:r>
          </a:p>
          <a:p>
            <a:pPr lvl="1"/>
            <a:r>
              <a:rPr lang="en-US" altLang="zh-CN" dirty="0"/>
              <a:t>Grid search with cross-validation</a:t>
            </a:r>
          </a:p>
          <a:p>
            <a:pPr lvl="1"/>
            <a:r>
              <a:rPr lang="en-US" altLang="zh-CN" dirty="0"/>
              <a:t>Reduce the learning rate over time with time decay</a:t>
            </a:r>
          </a:p>
          <a:p>
            <a:pPr lvl="1"/>
            <a:r>
              <a:rPr lang="en-US" altLang="zh-CN" dirty="0"/>
              <a:t>More sophisticated method (</a:t>
            </a:r>
            <a:r>
              <a:rPr lang="en-US" altLang="zh-CN" dirty="0" err="1"/>
              <a:t>Adagrad</a:t>
            </a:r>
            <a:r>
              <a:rPr lang="en-US" altLang="zh-CN" dirty="0"/>
              <a:t>, </a:t>
            </a:r>
            <a:r>
              <a:rPr lang="en-US" altLang="zh-CN" dirty="0" err="1"/>
              <a:t>RmsProp</a:t>
            </a:r>
            <a:r>
              <a:rPr lang="en-US" altLang="zh-CN" dirty="0"/>
              <a:t>,</a:t>
            </a:r>
            <a:r>
              <a:rPr lang="mr-IN" altLang="zh-CN" dirty="0"/>
              <a:t>…</a:t>
            </a:r>
            <a:r>
              <a:rPr lang="it-IT" altLang="zh-CN" dirty="0"/>
              <a:t>)</a:t>
            </a:r>
          </a:p>
          <a:p>
            <a:endParaRPr lang="en-US" altLang="zh-CN" dirty="0"/>
          </a:p>
          <a:p>
            <a:r>
              <a:rPr lang="en-US" altLang="zh-CN" dirty="0"/>
              <a:t>Regularization factors play a big role</a:t>
            </a:r>
          </a:p>
          <a:p>
            <a:pPr lvl="1"/>
            <a:r>
              <a:rPr lang="en-US" altLang="zh-CN" dirty="0"/>
              <a:t>Tune them as well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8773038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Biased MF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395288" y="1412875"/>
                <a:ext cx="8353425" cy="2592189"/>
              </a:xfrm>
            </p:spPr>
            <p:txBody>
              <a:bodyPr/>
              <a:lstStyle/>
              <a:p>
                <a:r>
                  <a:rPr lang="en-US" altLang="zh-CN" dirty="0"/>
                  <a:t>The prediction rule: </a:t>
                </a:r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pPr marL="0" indent="0">
                  <a:buNone/>
                </a:pPr>
                <a:r>
                  <a:rPr lang="en-US" altLang="zh-CN" dirty="0"/>
                  <a:t>where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is the global average;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are user bias and item bias, respectively.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5288" y="1412875"/>
                <a:ext cx="8353425" cy="2592189"/>
              </a:xfrm>
              <a:blipFill rotWithShape="0">
                <a:blip r:embed="rId2"/>
                <a:stretch>
                  <a:fillRect l="-1533" t="-2588" b="-235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539552" y="2145071"/>
                <a:ext cx="7416824" cy="63177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200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CN" sz="3200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3200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acc>
                        </m:e>
                        <m:sub>
                          <m:r>
                            <a:rPr lang="en-US" altLang="zh-CN" sz="3200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altLang="zh-CN" sz="3200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zh-CN" sz="3200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3200" i="1" ker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3200" b="0" i="1" kern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altLang="zh-CN" sz="3200" b="0" i="1" kern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3200" b="0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200" b="0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CN" sz="3200" b="0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  <m:r>
                        <a:rPr lang="en-US" altLang="zh-CN" sz="3200" b="0" i="1" kern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3200" b="0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200" b="0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CN" sz="3200" b="0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3200" b="0" i="1" kern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3200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200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altLang="zh-CN" sz="3200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  <m:r>
                        <a:rPr lang="en-US" altLang="zh-CN" sz="3200" i="1" ker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bSup>
                        <m:sSubSupPr>
                          <m:ctrlPr>
                            <a:rPr lang="en-US" altLang="zh-CN" sz="3200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3200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CN" sz="3200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CN" sz="3200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⊤</m:t>
                          </m:r>
                        </m:sup>
                      </m:sSubSup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2145071"/>
                <a:ext cx="7416824" cy="63177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内容占位符 2"/>
              <p:cNvSpPr txBox="1">
                <a:spLocks/>
              </p:cNvSpPr>
              <p:nvPr/>
            </p:nvSpPr>
            <p:spPr bwMode="auto">
              <a:xfrm>
                <a:off x="323850" y="4005064"/>
                <a:ext cx="8820150" cy="19442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280988" indent="-280988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75000"/>
                  <a:buFont typeface="Wingdings" panose="05000000000000000000" pitchFamily="2" charset="2"/>
                  <a:buChar char="l"/>
                  <a:defRPr sz="2800">
                    <a:solidFill>
                      <a:srgbClr val="000000"/>
                    </a:solidFill>
                    <a:latin typeface="+mn-lt"/>
                    <a:ea typeface="ＭＳ Ｐゴシック" panose="020B0600070205080204" pitchFamily="34" charset="-128"/>
                    <a:cs typeface="ＭＳ Ｐゴシック" charset="0"/>
                  </a:defRPr>
                </a:lvl1pPr>
                <a:lvl2pPr marL="682625" indent="-287338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75000"/>
                  <a:buChar char="–"/>
                  <a:defRPr sz="2400">
                    <a:solidFill>
                      <a:srgbClr val="000000"/>
                    </a:solidFill>
                    <a:latin typeface="+mn-lt"/>
                    <a:ea typeface="ＭＳ Ｐゴシック" panose="020B0600070205080204" pitchFamily="34" charset="-128"/>
                  </a:defRPr>
                </a:lvl2pPr>
                <a:lvl3pPr marL="1023938" indent="-227013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75000"/>
                  <a:buFont typeface="Wingdings" panose="05000000000000000000" pitchFamily="2" charset="2"/>
                  <a:buChar char="l"/>
                  <a:defRPr sz="2000">
                    <a:solidFill>
                      <a:srgbClr val="000000"/>
                    </a:solidFill>
                    <a:latin typeface="+mn-lt"/>
                    <a:ea typeface="ＭＳ Ｐゴシック" panose="020B0600070205080204" pitchFamily="34" charset="-128"/>
                  </a:defRPr>
                </a:lvl3pPr>
                <a:lvl4pPr marL="1365250" indent="-227013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80000"/>
                  <a:buChar char="–"/>
                  <a:defRPr>
                    <a:solidFill>
                      <a:srgbClr val="000000"/>
                    </a:solidFill>
                    <a:latin typeface="+mn-lt"/>
                    <a:ea typeface="ＭＳ Ｐゴシック" panose="020B0600070205080204" pitchFamily="34" charset="-128"/>
                  </a:defRPr>
                </a:lvl4pPr>
                <a:lvl5pPr marL="1706563" indent="-227013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65000"/>
                  <a:buFont typeface="Wingdings" panose="05000000000000000000" pitchFamily="2" charset="2"/>
                  <a:buChar char="l"/>
                  <a:defRPr>
                    <a:solidFill>
                      <a:srgbClr val="000000"/>
                    </a:solidFill>
                    <a:latin typeface="+mn-lt"/>
                    <a:ea typeface="ＭＳ Ｐゴシック" panose="020B0600070205080204" pitchFamily="34" charset="-128"/>
                  </a:defRPr>
                </a:lvl5pPr>
                <a:lvl6pPr marL="2163763" indent="-227013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65000"/>
                  <a:buFont typeface="Wingdings" pitchFamily="-65" charset="2"/>
                  <a:buChar char="l"/>
                  <a:defRPr>
                    <a:solidFill>
                      <a:srgbClr val="000000"/>
                    </a:solidFill>
                    <a:latin typeface="+mn-lt"/>
                    <a:ea typeface="ＭＳ Ｐゴシック" pitchFamily="-65" charset="-128"/>
                  </a:defRPr>
                </a:lvl6pPr>
                <a:lvl7pPr marL="2620963" indent="-227013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65000"/>
                  <a:buFont typeface="Wingdings" pitchFamily="-65" charset="2"/>
                  <a:buChar char="l"/>
                  <a:defRPr>
                    <a:solidFill>
                      <a:srgbClr val="000000"/>
                    </a:solidFill>
                    <a:latin typeface="+mn-lt"/>
                    <a:ea typeface="ＭＳ Ｐゴシック" pitchFamily="-65" charset="-128"/>
                  </a:defRPr>
                </a:lvl7pPr>
                <a:lvl8pPr marL="3078163" indent="-227013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65000"/>
                  <a:buFont typeface="Wingdings" pitchFamily="-65" charset="2"/>
                  <a:buChar char="l"/>
                  <a:defRPr>
                    <a:solidFill>
                      <a:srgbClr val="000000"/>
                    </a:solidFill>
                    <a:latin typeface="+mn-lt"/>
                    <a:ea typeface="ＭＳ Ｐゴシック" pitchFamily="-65" charset="-128"/>
                  </a:defRPr>
                </a:lvl8pPr>
                <a:lvl9pPr marL="3535363" indent="-227013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65000"/>
                  <a:buFont typeface="Wingdings" pitchFamily="-65" charset="2"/>
                  <a:buChar char="l"/>
                  <a:defRPr>
                    <a:solidFill>
                      <a:srgbClr val="000000"/>
                    </a:solidFill>
                    <a:latin typeface="+mn-lt"/>
                    <a:ea typeface="ＭＳ Ｐゴシック" pitchFamily="-65" charset="-128"/>
                  </a:defRPr>
                </a:lvl9pPr>
              </a:lstStyle>
              <a:p>
                <a:pPr>
                  <a:spcAft>
                    <a:spcPts val="1800"/>
                  </a:spcAft>
                </a:pPr>
                <a:r>
                  <a:rPr lang="en-US" altLang="zh-CN" kern="0" dirty="0"/>
                  <a:t>The objective function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2200" i="1" kern="0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2200" i="1" kern="0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200" kern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m:rPr>
                                  <m:sty m:val="p"/>
                                </m:rPr>
                                <a:rPr lang="en-US" altLang="zh-CN" sz="2200" kern="0" smtClean="0">
                                  <a:latin typeface="Cambria Math" panose="02040503050406030204" pitchFamily="18" charset="0"/>
                                </a:rPr>
                                <m:t>Θ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ctrlPr>
                                <a:rPr lang="en-US" altLang="zh-CN" sz="2200" i="1" kern="0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sz="2200" i="1" kern="0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altLang="zh-CN" sz="2200" i="1" kern="0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200" i="1" kern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nary>
                                <m:naryPr>
                                  <m:chr m:val="∑"/>
                                  <m:ctrlPr>
                                    <a:rPr lang="en-US" altLang="zh-CN" sz="2200" i="1" kern="0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altLang="zh-CN" sz="2200" i="1" kern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CN" sz="2200" i="1" kern="0" smtClean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altLang="zh-CN" sz="2200" i="1" kern="0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altLang="zh-CN" sz="2200" i="1" kern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200" i="1" kern="0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CN" sz="2200" i="1" kern="0" smtClean="0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  <m:r>
                                        <a:rPr lang="en-US" altLang="zh-CN" sz="2200" i="1" kern="0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zh-CN" sz="2200" i="1" kern="0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zh-CN" sz="2200" i="1" kern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altLang="zh-CN" sz="2200" i="1" kern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altLang="zh-CN" sz="2200" i="1" kern="0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>
                                            <a:rPr lang="en-US" altLang="zh-CN" sz="2200" i="1" kern="0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sSup>
                                        <m:sSupPr>
                                          <m:ctrlPr>
                                            <a:rPr lang="en-US" altLang="zh-CN" sz="2200" i="1" kern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en-US" altLang="zh-CN" sz="2200" i="1" kern="0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altLang="zh-CN" sz="2200" i="1" kern="0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zh-CN" sz="2200" i="1" kern="0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𝑟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zh-CN" sz="2200" i="1" kern="0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𝑢</m:t>
                                                  </m:r>
                                                  <m:r>
                                                    <a:rPr lang="en-US" altLang="zh-CN" sz="2200" i="1" kern="0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,</m:t>
                                                  </m:r>
                                                  <m:r>
                                                    <a:rPr lang="en-US" altLang="zh-CN" sz="2200" i="1" kern="0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altLang="zh-CN" sz="2200" i="1" kern="0" smtClean="0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altLang="zh-CN" sz="2200" b="0" i="1" kern="0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acc>
                                                    <m:accPr>
                                                      <m:chr m:val="̂"/>
                                                      <m:ctrlPr>
                                                        <a:rPr lang="en-US" altLang="zh-CN" sz="2200" i="1" kern="0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accPr>
                                                    <m:e>
                                                      <m:r>
                                                        <a:rPr lang="en-US" altLang="zh-CN" sz="2200" b="0" i="1" kern="0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𝑟</m:t>
                                                      </m:r>
                                                    </m:e>
                                                  </m:acc>
                                                </m:e>
                                                <m:sub>
                                                  <m:r>
                                                    <a:rPr lang="en-US" altLang="zh-CN" sz="2200" b="0" i="1" kern="0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𝑢</m:t>
                                                  </m:r>
                                                  <m:r>
                                                    <a:rPr lang="en-US" altLang="zh-CN" sz="2200" b="0" i="1" kern="0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. </m:t>
                                                  </m:r>
                                                  <m:r>
                                                    <a:rPr lang="en-US" altLang="zh-CN" sz="2200" b="0" i="1" kern="0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n-US" altLang="zh-CN" sz="2200" i="1" kern="0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lang="en-US" altLang="zh-CN" sz="2200" i="1" kern="0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f>
                                        <m:fPr>
                                          <m:ctrlPr>
                                            <a:rPr lang="en-US" altLang="zh-CN" sz="2200" i="1" kern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b>
                                            <m:sSubPr>
                                              <m:ctrlPr>
                                                <a:rPr lang="en-US" altLang="zh-CN" sz="2200" i="1" kern="0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2200" i="1" kern="0" smtClean="0">
                                                  <a:latin typeface="Cambria Math" panose="02040503050406030204" pitchFamily="18" charset="0"/>
                                                </a:rPr>
                                                <m:t>𝜆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2200" i="1" kern="0" smtClean="0">
                                                  <a:latin typeface="Cambria Math" panose="02040503050406030204" pitchFamily="18" charset="0"/>
                                                </a:rPr>
                                                <m:t>𝑈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r>
                                            <a:rPr lang="en-US" altLang="zh-CN" sz="2200" i="1" kern="0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sSup>
                                        <m:sSupPr>
                                          <m:ctrlPr>
                                            <a:rPr lang="en-US" altLang="zh-CN" sz="2200" i="1" kern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begChr m:val="|"/>
                                              <m:endChr m:val="|"/>
                                              <m:ctrlPr>
                                                <a:rPr lang="en-US" altLang="zh-CN" sz="2200" i="1" kern="0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d>
                                                <m:dPr>
                                                  <m:begChr m:val="|"/>
                                                  <m:endChr m:val="|"/>
                                                  <m:ctrlPr>
                                                    <a:rPr lang="en-US" altLang="zh-CN" sz="2200" i="1" kern="0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altLang="zh-CN" sz="2200" i="1" kern="0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altLang="zh-CN" sz="2200" i="1" kern="0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𝑈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altLang="zh-CN" sz="2200" i="1" kern="0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𝑢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d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n-US" altLang="zh-CN" sz="2200" i="1" kern="0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lang="en-US" altLang="zh-CN" sz="2200" i="1" kern="0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f>
                                        <m:fPr>
                                          <m:ctrlPr>
                                            <a:rPr lang="en-US" altLang="zh-CN" sz="2200" i="1" ker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b>
                                            <m:sSubPr>
                                              <m:ctrlPr>
                                                <a:rPr lang="en-US" altLang="zh-CN" sz="2200" i="1" ker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2200" i="1" kern="0">
                                                  <a:latin typeface="Cambria Math" panose="02040503050406030204" pitchFamily="18" charset="0"/>
                                                </a:rPr>
                                                <m:t>𝜆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2200" i="1" kern="0" smtClean="0">
                                                  <a:latin typeface="Cambria Math" panose="02040503050406030204" pitchFamily="18" charset="0"/>
                                                </a:rPr>
                                                <m:t>𝐼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r>
                                            <a:rPr lang="en-US" altLang="zh-CN" sz="2200" i="1" ker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sSup>
                                        <m:sSupPr>
                                          <m:ctrlPr>
                                            <a:rPr lang="en-US" altLang="zh-CN" sz="2200" i="1" ker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begChr m:val="|"/>
                                              <m:endChr m:val="|"/>
                                              <m:ctrlPr>
                                                <a:rPr lang="en-US" altLang="zh-CN" sz="2200" i="1" ker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d>
                                                <m:dPr>
                                                  <m:begChr m:val="|"/>
                                                  <m:endChr m:val="|"/>
                                                  <m:ctrlPr>
                                                    <a:rPr lang="en-US" altLang="zh-CN" sz="2200" i="1" ker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altLang="zh-CN" sz="2200" i="1" kern="0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altLang="zh-CN" sz="2200" i="1" kern="0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𝑉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altLang="zh-CN" sz="2200" i="1" kern="0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𝑖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d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n-US" altLang="zh-CN" sz="2200" i="1" ker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lang="en-US" altLang="zh-CN" sz="2200" b="0" i="1" kern="0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f>
                                        <m:fPr>
                                          <m:ctrlPr>
                                            <a:rPr lang="en-US" altLang="zh-CN" sz="2200" b="0" i="1" kern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b>
                                            <m:sSubPr>
                                              <m:ctrlPr>
                                                <a:rPr lang="en-US" altLang="zh-CN" sz="2200" b="0" i="1" kern="0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2200" b="0" i="1" kern="0" smtClean="0">
                                                  <a:latin typeface="Cambria Math" panose="02040503050406030204" pitchFamily="18" charset="0"/>
                                                </a:rPr>
                                                <m:t>𝛽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2200" b="0" i="1" kern="0" smtClean="0">
                                                  <a:latin typeface="Cambria Math" panose="02040503050406030204" pitchFamily="18" charset="0"/>
                                                </a:rPr>
                                                <m:t>𝑈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r>
                                            <a:rPr lang="en-US" altLang="zh-CN" sz="2200" b="0" i="1" kern="0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sSubSup>
                                        <m:sSubSupPr>
                                          <m:ctrlPr>
                                            <a:rPr lang="en-US" altLang="zh-CN" sz="2200" b="0" i="1" kern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CN" sz="2200" b="0" i="1" kern="0" smtClean="0"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200" b="0" i="1" kern="0" smtClean="0"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sub>
                                        <m:sup>
                                          <m:r>
                                            <a:rPr lang="en-US" altLang="zh-CN" sz="2200" b="0" i="1" kern="0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  <m:r>
                                        <a:rPr lang="en-US" altLang="zh-CN" sz="2200" b="0" i="1" kern="0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f>
                                        <m:fPr>
                                          <m:ctrlPr>
                                            <a:rPr lang="en-US" altLang="zh-CN" sz="2200" i="1" ker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b>
                                            <m:sSubPr>
                                              <m:ctrlPr>
                                                <a:rPr lang="en-US" altLang="zh-CN" sz="2200" i="1" ker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2200" i="1" kern="0">
                                                  <a:latin typeface="Cambria Math" panose="02040503050406030204" pitchFamily="18" charset="0"/>
                                                </a:rPr>
                                                <m:t>𝛽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2200" b="0" i="1" kern="0" smtClean="0">
                                                  <a:latin typeface="Cambria Math" panose="02040503050406030204" pitchFamily="18" charset="0"/>
                                                </a:rPr>
                                                <m:t>𝑣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r>
                                            <a:rPr lang="en-US" altLang="zh-CN" sz="2200" i="1" ker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sSubSup>
                                        <m:sSubSupPr>
                                          <m:ctrlPr>
                                            <a:rPr lang="en-US" altLang="zh-CN" sz="2200" i="1" ker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CN" sz="2200" i="1" kern="0"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200" b="0" i="1" kern="0" smtClean="0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sub>
                                        <m:sup>
                                          <m:r>
                                            <a:rPr lang="en-US" altLang="zh-CN" sz="2200" i="1" ker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</m:e>
                                  </m:d>
                                </m:e>
                              </m:nary>
                            </m:e>
                          </m:nary>
                        </m:e>
                      </m:func>
                    </m:oMath>
                  </m:oMathPara>
                </a14:m>
                <a:endParaRPr lang="en-US" altLang="zh-CN" sz="2200" kern="0" dirty="0"/>
              </a:p>
            </p:txBody>
          </p:sp>
        </mc:Choice>
        <mc:Fallback xmlns="">
          <p:sp>
            <p:nvSpPr>
              <p:cNvPr id="6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23850" y="4005064"/>
                <a:ext cx="8820150" cy="1944216"/>
              </a:xfrm>
              <a:prstGeom prst="rect">
                <a:avLst/>
              </a:prstGeom>
              <a:blipFill rotWithShape="0">
                <a:blip r:embed="rId4"/>
                <a:stretch>
                  <a:fillRect l="-691" t="-3448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041412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Biased MF (2)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5288" y="1196752"/>
            <a:ext cx="8353425" cy="647973"/>
          </a:xfrm>
        </p:spPr>
        <p:txBody>
          <a:bodyPr/>
          <a:lstStyle/>
          <a:p>
            <a:r>
              <a:rPr lang="en-US" altLang="zh-CN" dirty="0"/>
              <a:t>Gradients</a:t>
            </a:r>
            <a:endParaRPr lang="zh-CN" altLang="en-US" dirty="0"/>
          </a:p>
        </p:txBody>
      </p:sp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256" y="1814999"/>
            <a:ext cx="7483488" cy="4854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4315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Biased MF (3)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5288" y="1412875"/>
            <a:ext cx="8353425" cy="1080021"/>
          </a:xfrm>
        </p:spPr>
        <p:txBody>
          <a:bodyPr/>
          <a:lstStyle/>
          <a:p>
            <a:r>
              <a:rPr lang="en-US" altLang="zh-CN" dirty="0" err="1">
                <a:hlinkClick r:id="rId2"/>
              </a:rPr>
              <a:t>BiasedMFRecommender</a:t>
            </a:r>
            <a:endParaRPr lang="en-US" altLang="zh-CN" dirty="0"/>
          </a:p>
          <a:p>
            <a:r>
              <a:rPr lang="en-US" altLang="zh-CN" dirty="0"/>
              <a:t>Initialization</a:t>
            </a:r>
            <a:endParaRPr lang="zh-CN" altLang="en-US" dirty="0"/>
          </a:p>
        </p:txBody>
      </p:sp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2557805"/>
            <a:ext cx="4564513" cy="2311356"/>
          </a:xfrm>
          <a:prstGeom prst="rect">
            <a:avLst/>
          </a:prstGeom>
        </p:spPr>
      </p:pic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0438" y="3789039"/>
            <a:ext cx="5283561" cy="271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5197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Biased MF (4)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5288" y="1412875"/>
            <a:ext cx="8353425" cy="1080021"/>
          </a:xfrm>
        </p:spPr>
        <p:txBody>
          <a:bodyPr/>
          <a:lstStyle/>
          <a:p>
            <a:r>
              <a:rPr lang="en-US" altLang="zh-CN" dirty="0" err="1">
                <a:hlinkClick r:id="rId2"/>
              </a:rPr>
              <a:t>BiasedMFRecommender</a:t>
            </a:r>
            <a:endParaRPr lang="en-US" altLang="zh-CN" dirty="0"/>
          </a:p>
          <a:p>
            <a:r>
              <a:rPr lang="en-US" altLang="zh-CN" dirty="0"/>
              <a:t>Model building</a:t>
            </a:r>
            <a:endParaRPr lang="zh-CN" altLang="en-US" dirty="0"/>
          </a:p>
        </p:txBody>
      </p:sp>
      <p:pic>
        <p:nvPicPr>
          <p:cNvPr id="6" name="图片 5" descr="屏幕剪辑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7" t="34216" r="651" b="3703"/>
          <a:stretch/>
        </p:blipFill>
        <p:spPr>
          <a:xfrm>
            <a:off x="647056" y="2492896"/>
            <a:ext cx="8496944" cy="4248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0974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Biased MF (5)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5288" y="1412875"/>
            <a:ext cx="8353425" cy="1080021"/>
          </a:xfrm>
        </p:spPr>
        <p:txBody>
          <a:bodyPr/>
          <a:lstStyle/>
          <a:p>
            <a:r>
              <a:rPr lang="en-US" altLang="zh-CN" dirty="0" err="1">
                <a:hlinkClick r:id="rId2"/>
              </a:rPr>
              <a:t>BiasedMFRecommender</a:t>
            </a:r>
            <a:endParaRPr lang="en-US" altLang="zh-CN" dirty="0"/>
          </a:p>
          <a:p>
            <a:r>
              <a:rPr lang="en-US" altLang="zh-CN" dirty="0"/>
              <a:t>Performance on </a:t>
            </a:r>
            <a:r>
              <a:rPr lang="en-US" altLang="zh-CN" dirty="0" err="1"/>
              <a:t>MovieLens</a:t>
            </a:r>
            <a:r>
              <a:rPr lang="en-US" altLang="zh-CN" dirty="0"/>
              <a:t> (1M)</a:t>
            </a:r>
            <a:endParaRPr lang="zh-CN" altLang="en-US" dirty="0"/>
          </a:p>
        </p:txBody>
      </p:sp>
      <p:graphicFrame>
        <p:nvGraphicFramePr>
          <p:cNvPr id="5" name="表格 4"/>
          <p:cNvGraphicFramePr>
            <a:graphicFrameLocks noGrp="1"/>
          </p:cNvGraphicFramePr>
          <p:nvPr/>
        </p:nvGraphicFramePr>
        <p:xfrm>
          <a:off x="755576" y="2636912"/>
          <a:ext cx="7848870" cy="341376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6977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56977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56977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56977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569774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 dirty="0">
                          <a:effectLst/>
                        </a:rPr>
                        <a:t>Algorithm</a:t>
                      </a:r>
                    </a:p>
                  </a:txBody>
                  <a:tcPr marL="60960" marR="60960" marT="60960" marB="6096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 dirty="0">
                          <a:effectLst/>
                        </a:rPr>
                        <a:t>MAE</a:t>
                      </a:r>
                    </a:p>
                  </a:txBody>
                  <a:tcPr marL="60960" marR="60960" marT="60960" marB="6096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 dirty="0">
                          <a:effectLst/>
                        </a:rPr>
                        <a:t>RMSE</a:t>
                      </a:r>
                    </a:p>
                  </a:txBody>
                  <a:tcPr marL="60960" marR="60960" marT="60960" marB="6096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 dirty="0">
                          <a:effectLst/>
                        </a:rPr>
                        <a:t>Train</a:t>
                      </a:r>
                    </a:p>
                  </a:txBody>
                  <a:tcPr marL="60960" marR="60960" marT="60960" marB="6096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 dirty="0">
                          <a:effectLst/>
                        </a:rPr>
                        <a:t>Test</a:t>
                      </a:r>
                    </a:p>
                  </a:txBody>
                  <a:tcPr marL="60960" marR="60960" marT="60960" marB="60960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fontAlgn="t"/>
                      <a:r>
                        <a:rPr lang="en-US" sz="2000" dirty="0" err="1">
                          <a:effectLst/>
                        </a:rPr>
                        <a:t>GlobalAvg</a:t>
                      </a:r>
                      <a:endParaRPr lang="en-US" sz="2000" dirty="0">
                        <a:effectLst/>
                      </a:endParaRPr>
                    </a:p>
                  </a:txBody>
                  <a:tcPr marL="60960" marR="60960" marT="60960" marB="6096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zh-CN" sz="2000" dirty="0">
                          <a:effectLst/>
                        </a:rPr>
                        <a:t>0.934</a:t>
                      </a:r>
                    </a:p>
                  </a:txBody>
                  <a:tcPr marL="60960" marR="60960" marT="60960" marB="6096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zh-CN" sz="2000" dirty="0">
                          <a:effectLst/>
                        </a:rPr>
                        <a:t>1.117</a:t>
                      </a:r>
                    </a:p>
                  </a:txBody>
                  <a:tcPr marL="60960" marR="60960" marT="60960" marB="6096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zh-CN" sz="2000" dirty="0">
                          <a:effectLst/>
                        </a:rPr>
                        <a:t>00:00</a:t>
                      </a:r>
                    </a:p>
                  </a:txBody>
                  <a:tcPr marL="60960" marR="60960" marT="60960" marB="6096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zh-CN" sz="2000" dirty="0">
                          <a:effectLst/>
                        </a:rPr>
                        <a:t>00:00</a:t>
                      </a:r>
                    </a:p>
                  </a:txBody>
                  <a:tcPr marL="60960" marR="60960" marT="60960" marB="60960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457200" rtl="0" eaLnBrk="1" fontAlgn="t" latinLnBrk="0" hangingPunct="1"/>
                      <a:r>
                        <a:rPr lang="en-US" sz="2000" kern="1200" dirty="0" err="1">
                          <a:effectLst/>
                        </a:rPr>
                        <a:t>UserAvg</a:t>
                      </a:r>
                      <a:endParaRPr lang="en-US" sz="20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0960" marR="60960" marT="60960" marB="60960"/>
                </a:tc>
                <a:tc>
                  <a:txBody>
                    <a:bodyPr/>
                    <a:lstStyle/>
                    <a:p>
                      <a:pPr marL="0" algn="l" defTabSz="457200" rtl="0" eaLnBrk="1" fontAlgn="t" latinLnBrk="0" hangingPunct="1"/>
                      <a:r>
                        <a:rPr lang="en-US" altLang="zh-CN" sz="2000" kern="1200" dirty="0">
                          <a:effectLst/>
                        </a:rPr>
                        <a:t>0.829</a:t>
                      </a:r>
                      <a:endParaRPr lang="en-US" altLang="zh-CN" sz="20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0960" marR="60960" marT="60960" marB="60960"/>
                </a:tc>
                <a:tc>
                  <a:txBody>
                    <a:bodyPr/>
                    <a:lstStyle/>
                    <a:p>
                      <a:pPr marL="0" algn="l" defTabSz="457200" rtl="0" eaLnBrk="1" fontAlgn="t" latinLnBrk="0" hangingPunct="1"/>
                      <a:r>
                        <a:rPr lang="en-US" altLang="zh-CN" sz="2000" kern="1200" dirty="0">
                          <a:effectLst/>
                        </a:rPr>
                        <a:t>1.036</a:t>
                      </a:r>
                      <a:endParaRPr lang="en-US" altLang="zh-CN" sz="20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0960" marR="60960" marT="60960" marB="60960"/>
                </a:tc>
                <a:tc>
                  <a:txBody>
                    <a:bodyPr/>
                    <a:lstStyle/>
                    <a:p>
                      <a:pPr marL="0" algn="l" defTabSz="457200" rtl="0" eaLnBrk="1" fontAlgn="t" latinLnBrk="0" hangingPunct="1"/>
                      <a:r>
                        <a:rPr lang="en-US" altLang="zh-CN" sz="2000" kern="1200">
                          <a:effectLst/>
                        </a:rPr>
                        <a:t>00:00</a:t>
                      </a:r>
                      <a:endParaRPr lang="en-US" altLang="zh-CN" sz="200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0960" marR="60960" marT="60960" marB="60960"/>
                </a:tc>
                <a:tc>
                  <a:txBody>
                    <a:bodyPr/>
                    <a:lstStyle/>
                    <a:p>
                      <a:pPr marL="0" algn="l" defTabSz="457200" rtl="0" eaLnBrk="1" fontAlgn="t" latinLnBrk="0" hangingPunct="1"/>
                      <a:r>
                        <a:rPr lang="en-US" altLang="zh-CN" sz="2000" kern="1200" dirty="0">
                          <a:effectLst/>
                        </a:rPr>
                        <a:t>00:00</a:t>
                      </a:r>
                      <a:endParaRPr lang="en-US" altLang="zh-CN" sz="20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0960" marR="60960" marT="60960" marB="60960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457200" rtl="0" eaLnBrk="1" fontAlgn="t" latinLnBrk="0" hangingPunct="1"/>
                      <a:r>
                        <a:rPr lang="en-US" sz="2000" kern="1200">
                          <a:effectLst/>
                        </a:rPr>
                        <a:t>ItemAvg</a:t>
                      </a:r>
                      <a:endParaRPr lang="en-US" sz="200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0960" marR="60960" marT="60960" marB="60960"/>
                </a:tc>
                <a:tc>
                  <a:txBody>
                    <a:bodyPr/>
                    <a:lstStyle/>
                    <a:p>
                      <a:pPr marL="0" algn="l" defTabSz="457200" rtl="0" eaLnBrk="1" fontAlgn="t" latinLnBrk="0" hangingPunct="1"/>
                      <a:r>
                        <a:rPr lang="en-US" altLang="zh-CN" sz="2000" kern="1200" dirty="0">
                          <a:effectLst/>
                        </a:rPr>
                        <a:t>0.782</a:t>
                      </a:r>
                      <a:endParaRPr lang="en-US" altLang="zh-CN" sz="20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0960" marR="60960" marT="60960" marB="60960"/>
                </a:tc>
                <a:tc>
                  <a:txBody>
                    <a:bodyPr/>
                    <a:lstStyle/>
                    <a:p>
                      <a:pPr marL="0" algn="l" defTabSz="457200" rtl="0" eaLnBrk="1" fontAlgn="t" latinLnBrk="0" hangingPunct="1"/>
                      <a:r>
                        <a:rPr lang="en-US" altLang="zh-CN" sz="2000" kern="1200" dirty="0">
                          <a:effectLst/>
                        </a:rPr>
                        <a:t>0.980</a:t>
                      </a:r>
                      <a:endParaRPr lang="en-US" altLang="zh-CN" sz="20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0960" marR="60960" marT="60960" marB="60960"/>
                </a:tc>
                <a:tc>
                  <a:txBody>
                    <a:bodyPr/>
                    <a:lstStyle/>
                    <a:p>
                      <a:pPr marL="0" algn="l" defTabSz="457200" rtl="0" eaLnBrk="1" fontAlgn="t" latinLnBrk="0" hangingPunct="1"/>
                      <a:r>
                        <a:rPr lang="en-US" altLang="zh-CN" sz="2000" kern="1200" dirty="0">
                          <a:effectLst/>
                        </a:rPr>
                        <a:t>00:00</a:t>
                      </a:r>
                      <a:endParaRPr lang="en-US" altLang="zh-CN" sz="20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0960" marR="60960" marT="60960" marB="60960"/>
                </a:tc>
                <a:tc>
                  <a:txBody>
                    <a:bodyPr/>
                    <a:lstStyle/>
                    <a:p>
                      <a:pPr marL="0" algn="l" defTabSz="457200" rtl="0" eaLnBrk="1" fontAlgn="t" latinLnBrk="0" hangingPunct="1"/>
                      <a:r>
                        <a:rPr lang="en-US" altLang="zh-CN" sz="2000" kern="1200" dirty="0">
                          <a:effectLst/>
                        </a:rPr>
                        <a:t>03:06</a:t>
                      </a:r>
                      <a:endParaRPr lang="en-US" altLang="zh-CN" sz="20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0960" marR="60960" marT="60960" marB="60960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457200" rtl="0" eaLnBrk="1" fontAlgn="t" latinLnBrk="0" hangingPunct="1"/>
                      <a:r>
                        <a:rPr lang="en-US" sz="2000" kern="1200" dirty="0" err="1">
                          <a:effectLst/>
                        </a:rPr>
                        <a:t>UserKNN</a:t>
                      </a:r>
                      <a:endParaRPr lang="en-US" sz="20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0960" marR="60960" marT="60960" marB="60960"/>
                </a:tc>
                <a:tc>
                  <a:txBody>
                    <a:bodyPr/>
                    <a:lstStyle/>
                    <a:p>
                      <a:pPr marL="0" algn="l" defTabSz="457200" rtl="0" eaLnBrk="1" fontAlgn="t" latinLnBrk="0" hangingPunct="1"/>
                      <a:r>
                        <a:rPr lang="en-US" altLang="zh-CN" sz="2000" kern="1200" dirty="0">
                          <a:effectLst/>
                        </a:rPr>
                        <a:t>0.703</a:t>
                      </a:r>
                      <a:endParaRPr lang="en-US" altLang="zh-CN" sz="20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0960" marR="60960" marT="60960" marB="60960"/>
                </a:tc>
                <a:tc>
                  <a:txBody>
                    <a:bodyPr/>
                    <a:lstStyle/>
                    <a:p>
                      <a:pPr marL="0" algn="l" defTabSz="457200" rtl="0" eaLnBrk="1" fontAlgn="t" latinLnBrk="0" hangingPunct="1"/>
                      <a:r>
                        <a:rPr lang="en-US" altLang="zh-CN" sz="2000" kern="1200" dirty="0">
                          <a:effectLst/>
                        </a:rPr>
                        <a:t>0.905</a:t>
                      </a:r>
                      <a:endParaRPr lang="en-US" altLang="zh-CN" sz="20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0960" marR="60960" marT="60960" marB="60960"/>
                </a:tc>
                <a:tc>
                  <a:txBody>
                    <a:bodyPr/>
                    <a:lstStyle/>
                    <a:p>
                      <a:pPr marL="0" algn="l" defTabSz="457200" rtl="0" eaLnBrk="1" fontAlgn="t" latinLnBrk="0" hangingPunct="1"/>
                      <a:r>
                        <a:rPr lang="en-US" altLang="zh-CN" sz="2000" kern="1200" dirty="0">
                          <a:effectLst/>
                        </a:rPr>
                        <a:t>06:34</a:t>
                      </a:r>
                      <a:endParaRPr lang="en-US" altLang="zh-CN" sz="20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0960" marR="60960" marT="60960" marB="60960"/>
                </a:tc>
                <a:tc>
                  <a:txBody>
                    <a:bodyPr/>
                    <a:lstStyle/>
                    <a:p>
                      <a:pPr marL="0" algn="l" defTabSz="457200" rtl="0" eaLnBrk="1" fontAlgn="t" latinLnBrk="0" hangingPunct="1"/>
                      <a:r>
                        <a:rPr lang="en-US" altLang="zh-CN" sz="2000" kern="1200" dirty="0">
                          <a:effectLst/>
                        </a:rPr>
                        <a:t>19:18</a:t>
                      </a:r>
                      <a:endParaRPr lang="en-US" altLang="zh-CN" sz="20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0960" marR="60960" marT="60960" marB="60960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457200" rtl="0" eaLnBrk="1" fontAlgn="t" latinLnBrk="0" hangingPunct="1"/>
                      <a:r>
                        <a:rPr lang="en-US" sz="2000" kern="1200" dirty="0" err="1">
                          <a:effectLst/>
                        </a:rPr>
                        <a:t>ItemKNN</a:t>
                      </a:r>
                      <a:endParaRPr lang="en-US" sz="20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0960" marR="60960" marT="60960" marB="60960"/>
                </a:tc>
                <a:tc>
                  <a:txBody>
                    <a:bodyPr/>
                    <a:lstStyle/>
                    <a:p>
                      <a:pPr marL="0" algn="l" defTabSz="457200" rtl="0" eaLnBrk="1" fontAlgn="t" latinLnBrk="0" hangingPunct="1"/>
                      <a:r>
                        <a:rPr lang="en-US" altLang="zh-CN" sz="2000" kern="1200" dirty="0">
                          <a:effectLst/>
                        </a:rPr>
                        <a:t>0.688</a:t>
                      </a:r>
                      <a:endParaRPr lang="en-US" altLang="zh-CN" sz="20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0960" marR="60960" marT="60960" marB="60960"/>
                </a:tc>
                <a:tc>
                  <a:txBody>
                    <a:bodyPr/>
                    <a:lstStyle/>
                    <a:p>
                      <a:pPr marL="0" algn="l" defTabSz="457200" rtl="0" eaLnBrk="1" fontAlgn="t" latinLnBrk="0" hangingPunct="1"/>
                      <a:r>
                        <a:rPr lang="en-US" altLang="zh-CN" sz="2000" kern="1200" dirty="0">
                          <a:effectLst/>
                        </a:rPr>
                        <a:t>0.876</a:t>
                      </a:r>
                      <a:endParaRPr lang="en-US" altLang="zh-CN" sz="20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0960" marR="60960" marT="60960" marB="60960"/>
                </a:tc>
                <a:tc>
                  <a:txBody>
                    <a:bodyPr/>
                    <a:lstStyle/>
                    <a:p>
                      <a:pPr marL="0" algn="l" defTabSz="457200" rtl="0" eaLnBrk="1" fontAlgn="t" latinLnBrk="0" hangingPunct="1"/>
                      <a:r>
                        <a:rPr lang="en-US" altLang="zh-CN" sz="2000" kern="1200" dirty="0">
                          <a:effectLst/>
                        </a:rPr>
                        <a:t>02:15</a:t>
                      </a:r>
                      <a:endParaRPr lang="en-US" altLang="zh-CN" sz="20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0960" marR="60960" marT="60960" marB="60960"/>
                </a:tc>
                <a:tc>
                  <a:txBody>
                    <a:bodyPr/>
                    <a:lstStyle/>
                    <a:p>
                      <a:pPr marL="0" algn="l" defTabSz="457200" rtl="0" eaLnBrk="1" fontAlgn="t" latinLnBrk="0" hangingPunct="1"/>
                      <a:r>
                        <a:rPr lang="en-US" altLang="zh-CN" sz="2000" kern="1200" dirty="0">
                          <a:effectLst/>
                        </a:rPr>
                        <a:t>05:10</a:t>
                      </a:r>
                      <a:endParaRPr lang="en-US" altLang="zh-CN" sz="20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0960" marR="60960" marT="60960" marB="60960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457200" rtl="0" eaLnBrk="1" fontAlgn="t" latinLnBrk="0" hangingPunct="1"/>
                      <a:r>
                        <a:rPr lang="en-US" sz="2000" b="1" kern="1200" dirty="0" err="1">
                          <a:effectLst/>
                        </a:rPr>
                        <a:t>BiasedMF</a:t>
                      </a:r>
                      <a:endParaRPr lang="en-US" sz="2000" b="1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0960" marR="60960" marT="60960" marB="60960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457200" rtl="0" eaLnBrk="1" fontAlgn="t" latinLnBrk="0" hangingPunct="1"/>
                      <a:r>
                        <a:rPr lang="en-US" altLang="zh-CN" sz="2000" b="1" kern="1200" dirty="0">
                          <a:effectLst/>
                        </a:rPr>
                        <a:t>0.670</a:t>
                      </a:r>
                      <a:endParaRPr lang="en-US" altLang="zh-CN" sz="2000" b="1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0960" marR="60960" marT="60960" marB="60960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457200" rtl="0" eaLnBrk="1" fontAlgn="t" latinLnBrk="0" hangingPunct="1"/>
                      <a:r>
                        <a:rPr lang="en-US" altLang="zh-CN" sz="2000" b="1" kern="1200" dirty="0">
                          <a:effectLst/>
                        </a:rPr>
                        <a:t>0.852</a:t>
                      </a:r>
                      <a:endParaRPr lang="en-US" altLang="zh-CN" sz="2000" b="1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0960" marR="60960" marT="60960" marB="60960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457200" rtl="0" eaLnBrk="1" fontAlgn="t" latinLnBrk="0" hangingPunct="1"/>
                      <a:r>
                        <a:rPr lang="en-US" altLang="zh-CN" sz="2000" b="1" kern="1200" dirty="0">
                          <a:effectLst/>
                        </a:rPr>
                        <a:t>00:52</a:t>
                      </a:r>
                      <a:endParaRPr lang="en-US" altLang="zh-CN" sz="2000" b="1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0960" marR="60960" marT="60960" marB="60960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457200" rtl="0" eaLnBrk="1" fontAlgn="t" latinLnBrk="0" hangingPunct="1"/>
                      <a:r>
                        <a:rPr lang="en-US" altLang="zh-CN" sz="2000" b="1" kern="1200" dirty="0">
                          <a:effectLst/>
                        </a:rPr>
                        <a:t>00:00</a:t>
                      </a:r>
                      <a:endParaRPr lang="en-US" altLang="zh-CN" sz="2000" b="1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0960" marR="60960" marT="60960" marB="60960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457200" rtl="0" eaLnBrk="1" fontAlgn="t" latinLnBrk="0" hangingPunct="1"/>
                      <a:r>
                        <a:rPr lang="en-US" sz="2000" kern="1200" dirty="0">
                          <a:effectLst/>
                        </a:rPr>
                        <a:t>SVD++</a:t>
                      </a:r>
                      <a:endParaRPr lang="en-US" sz="20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0960" marR="60960" marT="60960" marB="60960"/>
                </a:tc>
                <a:tc>
                  <a:txBody>
                    <a:bodyPr/>
                    <a:lstStyle/>
                    <a:p>
                      <a:pPr marL="0" algn="l" defTabSz="457200" rtl="0" eaLnBrk="1" fontAlgn="t" latinLnBrk="0" hangingPunct="1"/>
                      <a:r>
                        <a:rPr lang="en-US" altLang="zh-CN" sz="2000" kern="1200" dirty="0">
                          <a:effectLst/>
                        </a:rPr>
                        <a:t>0.668</a:t>
                      </a:r>
                      <a:endParaRPr lang="en-US" altLang="zh-CN" sz="20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0960" marR="60960" marT="60960" marB="60960"/>
                </a:tc>
                <a:tc>
                  <a:txBody>
                    <a:bodyPr/>
                    <a:lstStyle/>
                    <a:p>
                      <a:pPr marL="0" algn="l" defTabSz="457200" rtl="0" eaLnBrk="1" fontAlgn="t" latinLnBrk="0" hangingPunct="1"/>
                      <a:r>
                        <a:rPr lang="en-US" altLang="zh-CN" sz="2000" kern="1200" dirty="0">
                          <a:effectLst/>
                        </a:rPr>
                        <a:t>0.852</a:t>
                      </a:r>
                      <a:endParaRPr lang="en-US" altLang="zh-CN" sz="20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0960" marR="60960" marT="60960" marB="60960"/>
                </a:tc>
                <a:tc>
                  <a:txBody>
                    <a:bodyPr/>
                    <a:lstStyle/>
                    <a:p>
                      <a:pPr marL="0" algn="l" defTabSz="457200" rtl="0" eaLnBrk="1" fontAlgn="t" latinLnBrk="0" hangingPunct="1"/>
                      <a:r>
                        <a:rPr lang="en-US" altLang="zh-CN" sz="2000" kern="1200" dirty="0">
                          <a:effectLst/>
                        </a:rPr>
                        <a:t>02:45:03</a:t>
                      </a:r>
                      <a:endParaRPr lang="en-US" altLang="zh-CN" sz="20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0960" marR="60960" marT="60960" marB="60960"/>
                </a:tc>
                <a:tc>
                  <a:txBody>
                    <a:bodyPr/>
                    <a:lstStyle/>
                    <a:p>
                      <a:pPr marL="0" algn="l" defTabSz="457200" rtl="0" eaLnBrk="1" fontAlgn="t" latinLnBrk="0" hangingPunct="1"/>
                      <a:r>
                        <a:rPr lang="en-US" altLang="zh-CN" sz="2000" kern="1200" dirty="0">
                          <a:effectLst/>
                        </a:rPr>
                        <a:t>00:00</a:t>
                      </a:r>
                      <a:endParaRPr lang="en-US" altLang="zh-CN" sz="20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0960" marR="60960" marT="60960" marB="60960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7" name="文本框 6"/>
          <p:cNvSpPr txBox="1"/>
          <p:nvPr/>
        </p:nvSpPr>
        <p:spPr>
          <a:xfrm>
            <a:off x="755576" y="6381328"/>
            <a:ext cx="44741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/>
              <a:t>http://www.librec.net/release/v1.3/example.html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3012047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B3D6FFBC-2822-4D8B-BB65-2A58E06819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Outline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E09111B3-F96E-435B-B7A1-A00BF383BA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Memory- vs. model-based methods</a:t>
            </a:r>
          </a:p>
          <a:p>
            <a:r>
              <a:rPr lang="en-US" altLang="zh-CN" dirty="0"/>
              <a:t>Singular value decomposition (SVD)</a:t>
            </a:r>
          </a:p>
          <a:p>
            <a:r>
              <a:rPr lang="en-US" altLang="zh-CN" dirty="0"/>
              <a:t>Matrix factorization (MF)</a:t>
            </a:r>
          </a:p>
          <a:p>
            <a:r>
              <a:rPr lang="en-US" altLang="zh-CN" dirty="0"/>
              <a:t>Tensor factorization (TF)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858445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14950BF9-92CA-477C-8677-E9432D4CB3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timeSVD</a:t>
            </a:r>
            <a:r>
              <a:rPr lang="en-US" altLang="zh-CN" dirty="0"/>
              <a:t>++</a:t>
            </a:r>
            <a:endParaRPr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xmlns="" id="{F8C829F7-9D19-4428-BB4B-9AB93921FD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850" y="1628800"/>
            <a:ext cx="8496300" cy="4648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7418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80ED90DC-642C-4BDD-9768-FAAAEC645B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 err="1"/>
              <a:t>fLDA</a:t>
            </a:r>
            <a:r>
              <a:rPr lang="en-US" altLang="zh-CN" sz="2800" dirty="0"/>
              <a:t>: Factorization through LDA Topic Model</a:t>
            </a:r>
            <a:endParaRPr lang="zh-CN" altLang="en-US" sz="2800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xmlns="" id="{9EE54741-052E-420B-958F-98E3EBBF86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6331" y="1412875"/>
            <a:ext cx="8191339" cy="4967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3053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4A8B9F04-9B41-4B47-840C-EA821CCA6F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Supervised Topic Assignment</a:t>
            </a:r>
            <a:endParaRPr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xmlns="" id="{4DCA9AF5-ED3A-46D6-ABB8-56271C8AEC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0260" y="1628800"/>
            <a:ext cx="8523480" cy="4079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6110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Reading Lists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000" dirty="0"/>
              <a:t>Matrix factorization techniques for recommender systems; Yehuda </a:t>
            </a:r>
            <a:r>
              <a:rPr lang="en-US" altLang="zh-CN" sz="2000" dirty="0" err="1"/>
              <a:t>Koren</a:t>
            </a:r>
            <a:r>
              <a:rPr lang="en-US" altLang="zh-CN" sz="2000" dirty="0"/>
              <a:t>, Robert Bell and Chris </a:t>
            </a:r>
            <a:r>
              <a:rPr lang="en-US" altLang="zh-CN" sz="2000" dirty="0" err="1"/>
              <a:t>Volinsky</a:t>
            </a:r>
            <a:r>
              <a:rPr lang="en-US" altLang="zh-CN" sz="2000" dirty="0"/>
              <a:t>; </a:t>
            </a:r>
            <a:r>
              <a:rPr lang="en-US" altLang="zh-CN" sz="2000" dirty="0">
                <a:hlinkClick r:id="rId2"/>
              </a:rPr>
              <a:t>https://datajobs.com/data-science-repo/Recommender-Systems-[Netflix].pdf</a:t>
            </a:r>
            <a:r>
              <a:rPr lang="en-US" altLang="zh-CN" sz="2000" dirty="0"/>
              <a:t> </a:t>
            </a:r>
          </a:p>
          <a:p>
            <a:r>
              <a:rPr lang="en-US" altLang="zh-CN" sz="2000" dirty="0"/>
              <a:t>On the difficulty of evaluating baselines: a study on recommender systems; Steffen </a:t>
            </a:r>
            <a:r>
              <a:rPr lang="en-US" altLang="zh-CN" sz="2000" dirty="0" err="1"/>
              <a:t>Rendle</a:t>
            </a:r>
            <a:r>
              <a:rPr lang="en-US" altLang="zh-CN" sz="2000" dirty="0"/>
              <a:t>, Li Zhang, Yehuda </a:t>
            </a:r>
            <a:r>
              <a:rPr lang="en-US" altLang="zh-CN" sz="2000" dirty="0" err="1"/>
              <a:t>Koren</a:t>
            </a:r>
            <a:r>
              <a:rPr lang="en-US" altLang="zh-CN" sz="2000" dirty="0"/>
              <a:t>; </a:t>
            </a:r>
            <a:r>
              <a:rPr lang="en-US" altLang="zh-CN" sz="2000" dirty="0">
                <a:hlinkClick r:id="rId3"/>
              </a:rPr>
              <a:t>https://arxiv.org/pdf/1905.01395.pdf</a:t>
            </a:r>
            <a:r>
              <a:rPr lang="en-US" altLang="zh-CN" sz="2000" dirty="0"/>
              <a:t> </a:t>
            </a:r>
          </a:p>
          <a:p>
            <a:r>
              <a:rPr lang="en-US" altLang="zh-CN" sz="2000" dirty="0"/>
              <a:t>Matrix factorization: a simple tutorial and implementation in Python; Albert Au Yeung; </a:t>
            </a:r>
            <a:r>
              <a:rPr lang="en-US" altLang="zh-CN" sz="2000" dirty="0">
                <a:hlinkClick r:id="rId4"/>
              </a:rPr>
              <a:t>http://www.albertauyeung.com/post/python-matrix-factorization/</a:t>
            </a:r>
            <a:r>
              <a:rPr lang="en-US" altLang="zh-CN" sz="2000" dirty="0"/>
              <a:t> </a:t>
            </a:r>
          </a:p>
          <a:p>
            <a:endParaRPr lang="en-US" altLang="zh-CN" sz="2000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379351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NMF: Non-negative MF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NMF: learning the parts of objects</a:t>
                </a:r>
              </a:p>
              <a:p>
                <a:pPr lvl="1"/>
                <a:r>
                  <a:rPr lang="en-US" altLang="zh-CN" dirty="0"/>
                  <a:t>Decompose a rating matrix 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altLang="zh-CN" dirty="0"/>
                  <a:t> into two matrices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altLang="zh-CN" dirty="0"/>
                  <a:t> and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altLang="zh-CN" dirty="0"/>
                  <a:t> both non-negative</a:t>
                </a:r>
              </a:p>
              <a:p>
                <a:pPr marL="395287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𝑊𝐻</m:t>
                      </m:r>
                    </m:oMath>
                  </m:oMathPara>
                </a14:m>
                <a:endParaRPr lang="en-US" altLang="zh-CN" sz="3600" dirty="0"/>
              </a:p>
              <a:p>
                <a:pPr lvl="1"/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730" t="-13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3501008"/>
            <a:ext cx="4320480" cy="3126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6100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Extension to PMF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ea typeface="宋体" panose="02010600030101010101" pitchFamily="2" charset="-122"/>
              </a:rPr>
              <a:t>We can augment the model as long as we have additional data matrix that share comment latent feature matrix</a:t>
            </a:r>
          </a:p>
          <a:p>
            <a:endParaRPr lang="zh-CN" alt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2924944"/>
            <a:ext cx="4896544" cy="3658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419051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23850" y="188640"/>
            <a:ext cx="8496300" cy="855935"/>
          </a:xfrm>
        </p:spPr>
        <p:txBody>
          <a:bodyPr/>
          <a:lstStyle/>
          <a:p>
            <a:r>
              <a:rPr lang="en-US" dirty="0"/>
              <a:t>Memory-based approaches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95697" y="1412776"/>
            <a:ext cx="8352606" cy="4967288"/>
          </a:xfrm>
        </p:spPr>
        <p:txBody>
          <a:bodyPr/>
          <a:lstStyle/>
          <a:p>
            <a:r>
              <a:rPr lang="en-US" dirty="0"/>
              <a:t>User- and Item-based CF are "memory-based"</a:t>
            </a:r>
          </a:p>
          <a:p>
            <a:pPr lvl="1"/>
            <a:r>
              <a:rPr lang="en-US" dirty="0"/>
              <a:t>the rating matrix is directly used to find neighbors / make predictions</a:t>
            </a:r>
          </a:p>
          <a:p>
            <a:pPr lvl="1"/>
            <a:r>
              <a:rPr lang="en-US" dirty="0"/>
              <a:t>does not scale for most real-world scenarios</a:t>
            </a:r>
          </a:p>
          <a:p>
            <a:pPr lvl="1"/>
            <a:r>
              <a:rPr lang="en-US" dirty="0"/>
              <a:t>large e-commerce sites have tens of millions of users and millions of items</a:t>
            </a:r>
          </a:p>
        </p:txBody>
      </p:sp>
    </p:spTree>
    <p:extLst>
      <p:ext uri="{BB962C8B-B14F-4D97-AF65-F5344CB8AC3E}">
        <p14:creationId xmlns:p14="http://schemas.microsoft.com/office/powerpoint/2010/main" val="33457038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23850" y="188640"/>
            <a:ext cx="8496300" cy="855935"/>
          </a:xfrm>
        </p:spPr>
        <p:txBody>
          <a:bodyPr/>
          <a:lstStyle/>
          <a:p>
            <a:r>
              <a:rPr lang="en-US" dirty="0"/>
              <a:t>Model-based approaches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95697" y="1412776"/>
            <a:ext cx="8352606" cy="4967288"/>
          </a:xfrm>
        </p:spPr>
        <p:txBody>
          <a:bodyPr/>
          <a:lstStyle/>
          <a:p>
            <a:r>
              <a:rPr lang="en-US" dirty="0"/>
              <a:t>Model-based approaches</a:t>
            </a:r>
          </a:p>
          <a:p>
            <a:pPr lvl="1"/>
            <a:r>
              <a:rPr lang="en-US" dirty="0"/>
              <a:t>based on an offline pre-processing or "model-learning" phase</a:t>
            </a:r>
          </a:p>
          <a:p>
            <a:pPr lvl="1"/>
            <a:r>
              <a:rPr lang="en-US" dirty="0"/>
              <a:t>at run-time, only the learned model is used to make predictions</a:t>
            </a:r>
          </a:p>
          <a:p>
            <a:pPr lvl="1"/>
            <a:r>
              <a:rPr lang="en-US" dirty="0"/>
              <a:t>models are updated / re-trained periodically</a:t>
            </a:r>
          </a:p>
          <a:p>
            <a:pPr lvl="1"/>
            <a:r>
              <a:rPr lang="en-US" dirty="0"/>
              <a:t>large variety of techniques used </a:t>
            </a:r>
          </a:p>
          <a:p>
            <a:pPr lvl="1"/>
            <a:r>
              <a:rPr lang="en-US" dirty="0"/>
              <a:t>model-building and updating can be computationally expensive</a:t>
            </a:r>
          </a:p>
        </p:txBody>
      </p:sp>
    </p:spTree>
    <p:extLst>
      <p:ext uri="{BB962C8B-B14F-4D97-AF65-F5344CB8AC3E}">
        <p14:creationId xmlns:p14="http://schemas.microsoft.com/office/powerpoint/2010/main" val="34158580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Model-based approaches (2)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23850" y="1270024"/>
            <a:ext cx="8496300" cy="5471344"/>
          </a:xfrm>
        </p:spPr>
        <p:txBody>
          <a:bodyPr/>
          <a:lstStyle/>
          <a:p>
            <a:r>
              <a:rPr lang="en-US" dirty="0"/>
              <a:t>Many techniques have been proposed,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Cluster users </a:t>
            </a:r>
            <a:r>
              <a:rPr lang="en-US" dirty="0"/>
              <a:t>and then recommend items the users in the cluster closest to the active user like.</a:t>
            </a:r>
          </a:p>
          <a:p>
            <a:pPr lvl="1"/>
            <a:r>
              <a:rPr lang="en-US" dirty="0"/>
              <a:t>Mine </a:t>
            </a:r>
            <a:r>
              <a:rPr lang="en-US" dirty="0">
                <a:solidFill>
                  <a:schemeClr val="accent1"/>
                </a:solidFill>
              </a:rPr>
              <a:t>association rules </a:t>
            </a:r>
            <a:r>
              <a:rPr lang="en-US" dirty="0"/>
              <a:t>(if-then rules) and then use the rules to recommend items.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Learning to rank</a:t>
            </a:r>
            <a:r>
              <a:rPr lang="en-US" dirty="0"/>
              <a:t>: Logistic regression, neural networks (deep learning) and other machine learning methods.</a:t>
            </a:r>
          </a:p>
          <a:p>
            <a:pPr lvl="1"/>
            <a:r>
              <a:rPr lang="en-US" dirty="0"/>
              <a:t>Learn a </a:t>
            </a:r>
            <a:r>
              <a:rPr lang="en-US" dirty="0">
                <a:solidFill>
                  <a:srgbClr val="FF0000"/>
                </a:solidFill>
              </a:rPr>
              <a:t>latent factor model </a:t>
            </a:r>
            <a:r>
              <a:rPr lang="en-US" dirty="0"/>
              <a:t>from the data and then use the discovered factors to find items with high ratings.</a:t>
            </a:r>
          </a:p>
          <a:p>
            <a:r>
              <a:rPr lang="en-US" dirty="0"/>
              <a:t>Costs of pre-processing </a:t>
            </a:r>
          </a:p>
          <a:p>
            <a:pPr lvl="1"/>
            <a:r>
              <a:rPr lang="en-US" dirty="0"/>
              <a:t>Usually not discussed</a:t>
            </a:r>
          </a:p>
          <a:p>
            <a:pPr lvl="1"/>
            <a:r>
              <a:rPr lang="en-US" dirty="0"/>
              <a:t>Incremental updates possible?</a:t>
            </a:r>
          </a:p>
        </p:txBody>
      </p:sp>
    </p:spTree>
    <p:extLst>
      <p:ext uri="{BB962C8B-B14F-4D97-AF65-F5344CB8AC3E}">
        <p14:creationId xmlns:p14="http://schemas.microsoft.com/office/powerpoint/2010/main" val="10621131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SVD: Singular Value Decomposition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spcAft>
                    <a:spcPts val="1800"/>
                  </a:spcAft>
                </a:pPr>
                <a:r>
                  <a:rPr lang="en-US" b="0" dirty="0"/>
                  <a:t>A given matrix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b="0" i="1" dirty="0"/>
                  <a:t> </a:t>
                </a:r>
                <a:r>
                  <a:rPr lang="en-US" b="0" dirty="0"/>
                  <a:t>can be decomposed into a product of three matrices as follows</a:t>
                </a:r>
              </a:p>
              <a:p>
                <a:pPr marL="0" indent="0">
                  <a:spcBef>
                    <a:spcPts val="180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4000" b="0" i="0" smtClean="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Sup>
                        <m:sSubSup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⊤</m:t>
                          </m:r>
                        </m:sup>
                      </m:sSubSup>
                    </m:oMath>
                  </m:oMathPara>
                </a14:m>
                <a:endParaRPr lang="en-US" b="0" dirty="0"/>
              </a:p>
              <a:p>
                <a:pPr lvl="1"/>
                <a:r>
                  <a:rPr lang="en-US" b="0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𝑈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b="0" i="1" dirty="0"/>
                  <a:t> </a:t>
                </a:r>
                <a:r>
                  <a:rPr lang="en-US" b="0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b="0" i="1" dirty="0"/>
                  <a:t> </a:t>
                </a:r>
                <a:r>
                  <a:rPr lang="en-US" b="0" dirty="0"/>
                  <a:t>are called </a:t>
                </a:r>
                <a:r>
                  <a:rPr lang="en-US" b="0" i="1" dirty="0">
                    <a:solidFill>
                      <a:srgbClr val="FF3399"/>
                    </a:solidFill>
                  </a:rPr>
                  <a:t>left</a:t>
                </a:r>
                <a:r>
                  <a:rPr lang="en-US" b="0" i="1" dirty="0"/>
                  <a:t> </a:t>
                </a:r>
                <a:r>
                  <a:rPr lang="en-US" b="0" dirty="0"/>
                  <a:t>and </a:t>
                </a:r>
                <a:r>
                  <a:rPr lang="en-US" b="0" i="1" dirty="0">
                    <a:solidFill>
                      <a:srgbClr val="FF3399"/>
                    </a:solidFill>
                  </a:rPr>
                  <a:t>right</a:t>
                </a:r>
                <a:r>
                  <a:rPr lang="en-US" b="0" i="1" dirty="0"/>
                  <a:t> </a:t>
                </a:r>
                <a:r>
                  <a:rPr lang="en-US" b="0" i="1" dirty="0">
                    <a:solidFill>
                      <a:srgbClr val="FF3399"/>
                    </a:solidFill>
                  </a:rPr>
                  <a:t>singular vectors </a:t>
                </a:r>
                <a:r>
                  <a:rPr lang="en-US" b="0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800" b="0" i="1" smtClean="0">
                            <a:latin typeface="Cambria Math"/>
                            <a:ea typeface="Cambria Math"/>
                          </a:rPr>
                          <m:t>Σ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b="0" i="1" dirty="0"/>
                  <a:t> </a:t>
                </a:r>
                <a:r>
                  <a:rPr lang="en-US" b="0" dirty="0"/>
                  <a:t>is a diagonal matrix with </a:t>
                </a:r>
                <a:r>
                  <a:rPr lang="en-US" b="0" i="1" dirty="0">
                    <a:solidFill>
                      <a:srgbClr val="FF3399"/>
                    </a:solidFill>
                  </a:rPr>
                  <a:t>singular values</a:t>
                </a:r>
                <a:r>
                  <a:rPr lang="en-US" b="0" i="1" dirty="0"/>
                  <a:t>. </a:t>
                </a:r>
              </a:p>
              <a:p>
                <a:pPr>
                  <a:spcBef>
                    <a:spcPts val="1800"/>
                  </a:spcBef>
                </a:pPr>
                <a:r>
                  <a:rPr lang="en-US" dirty="0"/>
                  <a:t>Such a decomposition is called </a:t>
                </a:r>
                <a:r>
                  <a:rPr lang="en-US" b="1" dirty="0"/>
                  <a:t>Singular value decomposition (SVD) </a:t>
                </a:r>
                <a:r>
                  <a:rPr lang="en-US" dirty="0"/>
                  <a:t>in math. </a:t>
                </a:r>
                <a:endParaRPr lang="en-US" b="0" dirty="0"/>
              </a:p>
            </p:txBody>
          </p:sp>
        </mc:Choice>
        <mc:Fallback xmlns="">
          <p:sp>
            <p:nvSpPr>
              <p:cNvPr id="3" name="Inhaltsplatzhalt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730" t="-13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051531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Singular Value Decomposition </a:t>
            </a:r>
            <a:r>
              <a:rPr lang="en-US" dirty="0">
                <a:cs typeface="Calibri" pitchFamily="34" charset="0"/>
              </a:rPr>
              <a:t>(2)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/>
              <p:cNvSpPr>
                <a:spLocks noGrp="1"/>
              </p:cNvSpPr>
              <p:nvPr>
                <p:ph idx="1"/>
              </p:nvPr>
            </p:nvSpPr>
            <p:spPr>
              <a:xfrm>
                <a:off x="395287" y="1225111"/>
                <a:ext cx="8353425" cy="1872109"/>
              </a:xfrm>
            </p:spPr>
            <p:txBody>
              <a:bodyPr/>
              <a:lstStyle/>
              <a:p>
                <a:pPr>
                  <a:spcAft>
                    <a:spcPts val="600"/>
                  </a:spcAft>
                </a:pPr>
                <a:r>
                  <a:rPr lang="en-US" sz="2400" b="0" dirty="0"/>
                  <a:t>We can approximate the rating matrix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2400" b="0" dirty="0"/>
                  <a:t> by observing only the top-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400" b="0" dirty="0"/>
                  <a:t> most important features -- those with the largest singular values </a:t>
                </a:r>
              </a:p>
              <a:p>
                <a:pPr marL="0" indent="0">
                  <a:spcBef>
                    <a:spcPts val="180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acc>
                      <m:r>
                        <a:rPr lang="en-US" altLang="zh-CN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sSub>
                        <m:sSubPr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b>
                        <m:sSubPr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4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4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k</m:t>
                          </m:r>
                        </m:sub>
                      </m:sSub>
                      <m:sSubSup>
                        <m:sSubSupPr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⊤</m:t>
                          </m:r>
                        </m:sup>
                      </m:sSubSup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3" name="Inhaltsplatzhalt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5287" y="1225111"/>
                <a:ext cx="8353425" cy="1872109"/>
              </a:xfrm>
              <a:blipFill rotWithShape="0">
                <a:blip r:embed="rId3"/>
                <a:stretch>
                  <a:fillRect l="-511" t="-2280" r="-116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组合 9"/>
          <p:cNvGrpSpPr/>
          <p:nvPr/>
        </p:nvGrpSpPr>
        <p:grpSpPr>
          <a:xfrm>
            <a:off x="414737" y="3256012"/>
            <a:ext cx="8418237" cy="3565237"/>
            <a:chOff x="258220" y="2967335"/>
            <a:chExt cx="8627561" cy="3846041"/>
          </a:xfrm>
        </p:grpSpPr>
        <p:pic>
          <p:nvPicPr>
            <p:cNvPr id="4" name="图片 3" descr="屏幕剪辑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491" b="1861"/>
            <a:stretch/>
          </p:blipFill>
          <p:spPr>
            <a:xfrm>
              <a:off x="258220" y="2996952"/>
              <a:ext cx="8627561" cy="3816424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文本框 5"/>
                <p:cNvSpPr txBox="1"/>
                <p:nvPr/>
              </p:nvSpPr>
              <p:spPr>
                <a:xfrm>
                  <a:off x="1867382" y="4849996"/>
                  <a:ext cx="688394" cy="523220"/>
                </a:xfrm>
                <a:prstGeom prst="rect">
                  <a:avLst/>
                </a:prstGeom>
                <a:solidFill>
                  <a:srgbClr val="99CCFF"/>
                </a:solidFill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oMath>
                    </m:oMathPara>
                  </a14:m>
                  <a:endParaRPr lang="zh-CN" altLang="en-US" sz="2800" dirty="0"/>
                </a:p>
              </p:txBody>
            </p:sp>
          </mc:Choice>
          <mc:Fallback xmlns="">
            <p:sp>
              <p:nvSpPr>
                <p:cNvPr id="6" name="文本框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67382" y="4849996"/>
                  <a:ext cx="688394" cy="523220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文本框 6"/>
                <p:cNvSpPr txBox="1"/>
                <p:nvPr/>
              </p:nvSpPr>
              <p:spPr>
                <a:xfrm>
                  <a:off x="7820827" y="5995887"/>
                  <a:ext cx="360040" cy="40011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oMath>
                    </m:oMathPara>
                  </a14:m>
                  <a:endParaRPr lang="zh-CN" altLang="en-US" sz="20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7" name="文本框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20827" y="5995887"/>
                  <a:ext cx="360040" cy="400110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文本框 7"/>
                <p:cNvSpPr txBox="1"/>
                <p:nvPr/>
              </p:nvSpPr>
              <p:spPr>
                <a:xfrm>
                  <a:off x="5076054" y="2967335"/>
                  <a:ext cx="1878151" cy="49802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lit/>
                          </m:rPr>
                          <a:rPr lang="en-US" altLang="zh-CN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||</m:t>
                        </m:r>
                        <m:r>
                          <a:rPr lang="en-US" altLang="zh-CN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altLang="zh-CN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sz="2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m:rPr>
                            <m:lit/>
                          </m:rPr>
                          <a:rPr lang="en-US" altLang="zh-CN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altLang="zh-CN" sz="2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lit/>
                              </m:rPr>
                              <a:rPr lang="en-US" altLang="zh-CN" sz="2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sub>
                        </m:sSub>
                      </m:oMath>
                    </m:oMathPara>
                  </a14:m>
                  <a:endParaRPr lang="zh-CN" altLang="en-US" sz="2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8" name="文本框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76054" y="2967335"/>
                  <a:ext cx="1878151" cy="498027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b="-1973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7759362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Singular Value Decomposition </a:t>
            </a:r>
            <a:r>
              <a:rPr lang="en-US" altLang="zh-CN" dirty="0">
                <a:cs typeface="Calibri" pitchFamily="34" charset="0"/>
              </a:rPr>
              <a:t>(3)</a:t>
            </a:r>
            <a:endParaRPr lang="zh-CN" altLang="en-US" dirty="0"/>
          </a:p>
        </p:txBody>
      </p:sp>
      <p:pic>
        <p:nvPicPr>
          <p:cNvPr id="4" name="内容占位符 3" descr="屏幕剪辑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2" t="2898" r="1422" b="1426"/>
          <a:stretch/>
        </p:blipFill>
        <p:spPr>
          <a:xfrm>
            <a:off x="791580" y="1340768"/>
            <a:ext cx="7560840" cy="5308675"/>
          </a:xfrm>
        </p:spPr>
      </p:pic>
    </p:spTree>
    <p:extLst>
      <p:ext uri="{BB962C8B-B14F-4D97-AF65-F5344CB8AC3E}">
        <p14:creationId xmlns:p14="http://schemas.microsoft.com/office/powerpoint/2010/main" val="1691490133"/>
      </p:ext>
    </p:extLst>
  </p:cSld>
  <p:clrMapOvr>
    <a:masterClrMapping/>
  </p:clrMapOvr>
</p:sld>
</file>

<file path=ppt/theme/theme1.xml><?xml version="1.0" encoding="utf-8"?>
<a:theme xmlns:a="http://schemas.openxmlformats.org/drawingml/2006/main" name="Capsules">
  <a:themeElements>
    <a:clrScheme name="Custom 38">
      <a:dk1>
        <a:srgbClr val="003366"/>
      </a:dk1>
      <a:lt1>
        <a:srgbClr val="FFFFFF"/>
      </a:lt1>
      <a:dk2>
        <a:srgbClr val="006666"/>
      </a:dk2>
      <a:lt2>
        <a:srgbClr val="666699"/>
      </a:lt2>
      <a:accent1>
        <a:srgbClr val="0000FF"/>
      </a:accent1>
      <a:accent2>
        <a:srgbClr val="99CC99"/>
      </a:accent2>
      <a:accent3>
        <a:srgbClr val="FFFFFF"/>
      </a:accent3>
      <a:accent4>
        <a:srgbClr val="002A56"/>
      </a:accent4>
      <a:accent5>
        <a:srgbClr val="ADE2E2"/>
      </a:accent5>
      <a:accent6>
        <a:srgbClr val="8AB98A"/>
      </a:accent6>
      <a:hlink>
        <a:srgbClr val="003366"/>
      </a:hlink>
      <a:folHlink>
        <a:srgbClr val="0000FF"/>
      </a:folHlink>
    </a:clrScheme>
    <a:fontScheme name="Capsule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Capsules 1">
        <a:dk1>
          <a:srgbClr val="003366"/>
        </a:dk1>
        <a:lt1>
          <a:srgbClr val="FFFFFF"/>
        </a:lt1>
        <a:dk2>
          <a:srgbClr val="006666"/>
        </a:dk2>
        <a:lt2>
          <a:srgbClr val="666699"/>
        </a:lt2>
        <a:accent1>
          <a:srgbClr val="33CCCC"/>
        </a:accent1>
        <a:accent2>
          <a:srgbClr val="99CC99"/>
        </a:accent2>
        <a:accent3>
          <a:srgbClr val="FFFFFF"/>
        </a:accent3>
        <a:accent4>
          <a:srgbClr val="002A56"/>
        </a:accent4>
        <a:accent5>
          <a:srgbClr val="ADE2E2"/>
        </a:accent5>
        <a:accent6>
          <a:srgbClr val="8AB98A"/>
        </a:accent6>
        <a:hlink>
          <a:srgbClr val="003366"/>
        </a:hlink>
        <a:folHlink>
          <a:srgbClr val="CC99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apsules 2">
        <a:dk1>
          <a:srgbClr val="000000"/>
        </a:dk1>
        <a:lt1>
          <a:srgbClr val="FFFFFF"/>
        </a:lt1>
        <a:dk2>
          <a:srgbClr val="000000"/>
        </a:dk2>
        <a:lt2>
          <a:srgbClr val="808000"/>
        </a:lt2>
        <a:accent1>
          <a:srgbClr val="FFCC99"/>
        </a:accent1>
        <a:accent2>
          <a:srgbClr val="99CC00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8AB900"/>
        </a:accent6>
        <a:hlink>
          <a:srgbClr val="336600"/>
        </a:hlink>
        <a:folHlink>
          <a:srgbClr val="FF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apsules 3">
        <a:dk1>
          <a:srgbClr val="006699"/>
        </a:dk1>
        <a:lt1>
          <a:srgbClr val="FFFFFF"/>
        </a:lt1>
        <a:dk2>
          <a:srgbClr val="6699FF"/>
        </a:dk2>
        <a:lt2>
          <a:srgbClr val="FFFFFF"/>
        </a:lt2>
        <a:accent1>
          <a:srgbClr val="33CCCC"/>
        </a:accent1>
        <a:accent2>
          <a:srgbClr val="006699"/>
        </a:accent2>
        <a:accent3>
          <a:srgbClr val="B8CAFF"/>
        </a:accent3>
        <a:accent4>
          <a:srgbClr val="DADADA"/>
        </a:accent4>
        <a:accent5>
          <a:srgbClr val="ADE2E2"/>
        </a:accent5>
        <a:accent6>
          <a:srgbClr val="005C8A"/>
        </a:accent6>
        <a:hlink>
          <a:srgbClr val="99CC00"/>
        </a:hlink>
        <a:folHlink>
          <a:srgbClr val="FFFF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psules 4">
        <a:dk1>
          <a:srgbClr val="000000"/>
        </a:dk1>
        <a:lt1>
          <a:srgbClr val="FFFFFF"/>
        </a:lt1>
        <a:dk2>
          <a:srgbClr val="9900CC"/>
        </a:dk2>
        <a:lt2>
          <a:srgbClr val="006600"/>
        </a:lt2>
        <a:accent1>
          <a:srgbClr val="33CC33"/>
        </a:accent1>
        <a:accent2>
          <a:srgbClr val="FFCC66"/>
        </a:accent2>
        <a:accent3>
          <a:srgbClr val="FFFFFF"/>
        </a:accent3>
        <a:accent4>
          <a:srgbClr val="000000"/>
        </a:accent4>
        <a:accent5>
          <a:srgbClr val="ADE2AD"/>
        </a:accent5>
        <a:accent6>
          <a:srgbClr val="E7B95C"/>
        </a:accent6>
        <a:hlink>
          <a:srgbClr val="0033CC"/>
        </a:hlink>
        <a:folHlink>
          <a:srgbClr val="CC00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apsules 5">
        <a:dk1>
          <a:srgbClr val="000066"/>
        </a:dk1>
        <a:lt1>
          <a:srgbClr val="FFFFFF"/>
        </a:lt1>
        <a:dk2>
          <a:srgbClr val="336699"/>
        </a:dk2>
        <a:lt2>
          <a:srgbClr val="FFFFEB"/>
        </a:lt2>
        <a:accent1>
          <a:srgbClr val="99CCFF"/>
        </a:accent1>
        <a:accent2>
          <a:srgbClr val="9999FF"/>
        </a:accent2>
        <a:accent3>
          <a:srgbClr val="ADB8CA"/>
        </a:accent3>
        <a:accent4>
          <a:srgbClr val="DADADA"/>
        </a:accent4>
        <a:accent5>
          <a:srgbClr val="CAE2FF"/>
        </a:accent5>
        <a:accent6>
          <a:srgbClr val="8A8AE7"/>
        </a:accent6>
        <a:hlink>
          <a:srgbClr val="CCCCFF"/>
        </a:hlink>
        <a:folHlink>
          <a:srgbClr val="C68D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psules 6">
        <a:dk1>
          <a:srgbClr val="808000"/>
        </a:dk1>
        <a:lt1>
          <a:srgbClr val="FFFFFF"/>
        </a:lt1>
        <a:dk2>
          <a:srgbClr val="006666"/>
        </a:dk2>
        <a:lt2>
          <a:srgbClr val="FFFFFF"/>
        </a:lt2>
        <a:accent1>
          <a:srgbClr val="FFCC66"/>
        </a:accent1>
        <a:accent2>
          <a:srgbClr val="00ACA8"/>
        </a:accent2>
        <a:accent3>
          <a:srgbClr val="AAB8B8"/>
        </a:accent3>
        <a:accent4>
          <a:srgbClr val="DADADA"/>
        </a:accent4>
        <a:accent5>
          <a:srgbClr val="FFE2B8"/>
        </a:accent5>
        <a:accent6>
          <a:srgbClr val="009B98"/>
        </a:accent6>
        <a:hlink>
          <a:srgbClr val="CCCC00"/>
        </a:hlink>
        <a:folHlink>
          <a:srgbClr val="33CC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psules 7">
        <a:dk1>
          <a:srgbClr val="FFFFCC"/>
        </a:dk1>
        <a:lt1>
          <a:srgbClr val="FFFFFF"/>
        </a:lt1>
        <a:dk2>
          <a:srgbClr val="660033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B8AAAD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FFCC00"/>
        </a:hlink>
        <a:folHlink>
          <a:srgbClr val="FF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psules 8">
        <a:dk1>
          <a:srgbClr val="FF0000"/>
        </a:dk1>
        <a:lt1>
          <a:srgbClr val="FFFFFF"/>
        </a:lt1>
        <a:dk2>
          <a:srgbClr val="000000"/>
        </a:dk2>
        <a:lt2>
          <a:srgbClr val="FFFFFF"/>
        </a:lt2>
        <a:accent1>
          <a:srgbClr val="FFCC00"/>
        </a:accent1>
        <a:accent2>
          <a:srgbClr val="CC3300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B92D00"/>
        </a:accent6>
        <a:hlink>
          <a:srgbClr val="FF6600"/>
        </a:hlink>
        <a:folHlink>
          <a:srgbClr val="FF7C8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Capsules</Template>
  <TotalTime>9522</TotalTime>
  <Words>1137</Words>
  <Application>Microsoft Office PowerPoint</Application>
  <PresentationFormat>全屏显示(4:3)</PresentationFormat>
  <Paragraphs>276</Paragraphs>
  <Slides>35</Slides>
  <Notes>13</Notes>
  <HiddenSlides>0</HiddenSlides>
  <MMClips>0</MMClips>
  <ScaleCrop>false</ScaleCrop>
  <HeadingPairs>
    <vt:vector size="8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35</vt:i4>
      </vt:variant>
    </vt:vector>
  </HeadingPairs>
  <TitlesOfParts>
    <vt:vector size="45" baseType="lpstr">
      <vt:lpstr>Lucida Grande</vt:lpstr>
      <vt:lpstr>ＭＳ Ｐゴシック</vt:lpstr>
      <vt:lpstr>宋体</vt:lpstr>
      <vt:lpstr>Arial</vt:lpstr>
      <vt:lpstr>Calibri</vt:lpstr>
      <vt:lpstr>Cambria Math</vt:lpstr>
      <vt:lpstr>Verdana</vt:lpstr>
      <vt:lpstr>Wingdings</vt:lpstr>
      <vt:lpstr>Capsules</vt:lpstr>
      <vt:lpstr>Formel</vt:lpstr>
      <vt:lpstr>Chapter 2.3 Latent Factor Models</vt:lpstr>
      <vt:lpstr>PowerPoint 演示文稿</vt:lpstr>
      <vt:lpstr>Outline</vt:lpstr>
      <vt:lpstr>Memory-based approaches</vt:lpstr>
      <vt:lpstr>Model-based approaches</vt:lpstr>
      <vt:lpstr>Model-based approaches (2)</vt:lpstr>
      <vt:lpstr>SVD: Singular Value Decomposition</vt:lpstr>
      <vt:lpstr>Singular Value Decomposition (2)</vt:lpstr>
      <vt:lpstr>Singular Value Decomposition (3)</vt:lpstr>
      <vt:lpstr>Singular Value Decomposition (4)</vt:lpstr>
      <vt:lpstr>Example for SVD-based recommendation</vt:lpstr>
      <vt:lpstr>The projection of U and V^T in the 2 dimensional space (U_2,V_2^T)</vt:lpstr>
      <vt:lpstr>Singular Value Decomposition (5)</vt:lpstr>
      <vt:lpstr>Singular Value Decomposition (6)</vt:lpstr>
      <vt:lpstr>Matrix Factorization</vt:lpstr>
      <vt:lpstr>Matrix Factorization (2)</vt:lpstr>
      <vt:lpstr>PMF: Probabilistic Matrix Factorization</vt:lpstr>
      <vt:lpstr>Probabilistic Matrix Factorization (2)</vt:lpstr>
      <vt:lpstr>Discussion</vt:lpstr>
      <vt:lpstr>Gradient Descent Variants</vt:lpstr>
      <vt:lpstr>Learning: SGD</vt:lpstr>
      <vt:lpstr>Matrix Factorization (3)</vt:lpstr>
      <vt:lpstr>Matrix Factorization (4)</vt:lpstr>
      <vt:lpstr>SGD Tips and Tricks</vt:lpstr>
      <vt:lpstr>Biased MF</vt:lpstr>
      <vt:lpstr>Biased MF (2)</vt:lpstr>
      <vt:lpstr>Biased MF (3)</vt:lpstr>
      <vt:lpstr>Biased MF (4)</vt:lpstr>
      <vt:lpstr>Biased MF (5)</vt:lpstr>
      <vt:lpstr>timeSVD++</vt:lpstr>
      <vt:lpstr>fLDA: Factorization through LDA Topic Model</vt:lpstr>
      <vt:lpstr>Supervised Topic Assignment</vt:lpstr>
      <vt:lpstr>Reading Lists</vt:lpstr>
      <vt:lpstr>NMF: Non-negative MF</vt:lpstr>
      <vt:lpstr>Extension to PMF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Discussion of Some Intuitions of Defeasible Reasoning</dc:title>
  <dc:creator>ics</dc:creator>
  <cp:lastModifiedBy>Icey Guo</cp:lastModifiedBy>
  <cp:revision>732</cp:revision>
  <cp:lastPrinted>2012-02-07T15:35:50Z</cp:lastPrinted>
  <dcterms:created xsi:type="dcterms:W3CDTF">2009-02-02T21:23:45Z</dcterms:created>
  <dcterms:modified xsi:type="dcterms:W3CDTF">2020-10-21T05:32:18Z</dcterms:modified>
</cp:coreProperties>
</file>